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20"/>
  </p:notesMasterIdLst>
  <p:handoutMasterIdLst>
    <p:handoutMasterId r:id="rId21"/>
  </p:handoutMasterIdLst>
  <p:sldIdLst>
    <p:sldId id="257" r:id="rId2"/>
    <p:sldId id="277" r:id="rId3"/>
    <p:sldId id="259" r:id="rId4"/>
    <p:sldId id="262" r:id="rId5"/>
    <p:sldId id="300" r:id="rId6"/>
    <p:sldId id="280" r:id="rId7"/>
    <p:sldId id="267" r:id="rId8"/>
    <p:sldId id="268" r:id="rId9"/>
    <p:sldId id="298" r:id="rId10"/>
    <p:sldId id="269" r:id="rId11"/>
    <p:sldId id="270" r:id="rId12"/>
    <p:sldId id="273" r:id="rId13"/>
    <p:sldId id="279" r:id="rId14"/>
    <p:sldId id="297" r:id="rId15"/>
    <p:sldId id="276" r:id="rId16"/>
    <p:sldId id="293" r:id="rId17"/>
    <p:sldId id="299" r:id="rId18"/>
    <p:sldId id="296" r:id="rId19"/>
  </p:sldIdLst>
  <p:sldSz cx="9144000" cy="6858000" type="screen4x3"/>
  <p:notesSz cx="6808788" cy="9940925"/>
  <p:defaultTextStyle>
    <a:defPPr>
      <a:defRPr lang="da-DK"/>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Schøler Kollin" initials="MSK" lastIdx="18" clrIdx="0">
    <p:extLst/>
  </p:cmAuthor>
  <p:cmAuthor id="2" name="Karen Thulesen" initials="KT" lastIdx="16" clrIdx="1">
    <p:extLst/>
  </p:cmAuthor>
  <p:cmAuthor id="3" name="Undervisningsministeriet" initials="AH"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E60"/>
    <a:srgbClr val="F0F0F0"/>
    <a:srgbClr val="556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912" autoAdjust="0"/>
  </p:normalViewPr>
  <p:slideViewPr>
    <p:cSldViewPr>
      <p:cViewPr varScale="1">
        <p:scale>
          <a:sx n="101" d="100"/>
          <a:sy n="101" d="100"/>
        </p:scale>
        <p:origin x="1896" y="108"/>
      </p:cViewPr>
      <p:guideLst>
        <p:guide orient="horz" pos="2160"/>
        <p:guide pos="2880"/>
      </p:guideLst>
    </p:cSldViewPr>
  </p:slideViewPr>
  <p:outlineViewPr>
    <p:cViewPr>
      <p:scale>
        <a:sx n="33" d="100"/>
        <a:sy n="33" d="100"/>
      </p:scale>
      <p:origin x="0" y="-270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6" d="100"/>
          <a:sy n="96" d="100"/>
        </p:scale>
        <p:origin x="4022" y="6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ltLang="da-DK" dirty="0"/>
          </a:p>
        </p:txBody>
      </p:sp>
      <p:sp>
        <p:nvSpPr>
          <p:cNvPr id="23555" name="Rectangle 3"/>
          <p:cNvSpPr>
            <a:spLocks noGrp="1" noChangeArrowheads="1"/>
          </p:cNvSpPr>
          <p:nvPr>
            <p:ph type="dt" sz="quarter" idx="1"/>
          </p:nvPr>
        </p:nvSpPr>
        <p:spPr bwMode="auto">
          <a:xfrm>
            <a:off x="3858313" y="0"/>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ltLang="da-DK" dirty="0"/>
          </a:p>
        </p:txBody>
      </p:sp>
      <p:sp>
        <p:nvSpPr>
          <p:cNvPr id="23556" name="Rectangle 4"/>
          <p:cNvSpPr>
            <a:spLocks noGrp="1" noChangeArrowheads="1"/>
          </p:cNvSpPr>
          <p:nvPr>
            <p:ph type="ftr" sz="quarter" idx="2"/>
          </p:nvPr>
        </p:nvSpPr>
        <p:spPr bwMode="auto">
          <a:xfrm>
            <a:off x="0" y="9443879"/>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ltLang="da-DK" dirty="0"/>
          </a:p>
        </p:txBody>
      </p:sp>
      <p:sp>
        <p:nvSpPr>
          <p:cNvPr id="23557" name="Rectangle 5"/>
          <p:cNvSpPr>
            <a:spLocks noGrp="1" noChangeArrowheads="1"/>
          </p:cNvSpPr>
          <p:nvPr>
            <p:ph type="sldNum" sz="quarter" idx="3"/>
          </p:nvPr>
        </p:nvSpPr>
        <p:spPr bwMode="auto">
          <a:xfrm>
            <a:off x="3858313" y="9443879"/>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25547DE-A512-433E-9FE0-50D3F54A9B8F}" type="slidenum">
              <a:rPr lang="da-DK" altLang="da-DK"/>
              <a:pPr/>
              <a:t>‹nr.›</a:t>
            </a:fld>
            <a:endParaRPr lang="da-DK" altLang="da-DK" dirty="0"/>
          </a:p>
        </p:txBody>
      </p:sp>
    </p:spTree>
    <p:extLst>
      <p:ext uri="{BB962C8B-B14F-4D97-AF65-F5344CB8AC3E}">
        <p14:creationId xmlns:p14="http://schemas.microsoft.com/office/powerpoint/2010/main" val="1266295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ltLang="da-DK" dirty="0"/>
          </a:p>
        </p:txBody>
      </p:sp>
      <p:sp>
        <p:nvSpPr>
          <p:cNvPr id="4099" name="Rectangle 3"/>
          <p:cNvSpPr>
            <a:spLocks noGrp="1" noChangeArrowheads="1"/>
          </p:cNvSpPr>
          <p:nvPr>
            <p:ph type="dt" idx="1"/>
          </p:nvPr>
        </p:nvSpPr>
        <p:spPr bwMode="auto">
          <a:xfrm>
            <a:off x="3858313" y="0"/>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ltLang="da-DK" dirty="0"/>
          </a:p>
        </p:txBody>
      </p:sp>
      <p:sp>
        <p:nvSpPr>
          <p:cNvPr id="4100" name="Rectangle 4"/>
          <p:cNvSpPr>
            <a:spLocks noGrp="1" noRot="1" noChangeAspect="1" noChangeArrowheads="1" noTextEdit="1"/>
          </p:cNvSpPr>
          <p:nvPr>
            <p:ph type="sldImg" idx="2"/>
          </p:nvPr>
        </p:nvSpPr>
        <p:spPr bwMode="auto">
          <a:xfrm>
            <a:off x="920750" y="746125"/>
            <a:ext cx="4967288"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7839" y="4721940"/>
            <a:ext cx="4993111" cy="44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smtClean="0"/>
              <a:t>Click to edit Master text styles</a:t>
            </a:r>
          </a:p>
          <a:p>
            <a:pPr lvl="1"/>
            <a:r>
              <a:rPr lang="da-DK" altLang="da-DK" smtClean="0"/>
              <a:t>Second level</a:t>
            </a:r>
          </a:p>
          <a:p>
            <a:pPr lvl="2"/>
            <a:r>
              <a:rPr lang="da-DK" altLang="da-DK" smtClean="0"/>
              <a:t>Third level</a:t>
            </a:r>
          </a:p>
          <a:p>
            <a:pPr lvl="3"/>
            <a:r>
              <a:rPr lang="da-DK" altLang="da-DK" smtClean="0"/>
              <a:t>Fourth level</a:t>
            </a:r>
          </a:p>
          <a:p>
            <a:pPr lvl="4"/>
            <a:r>
              <a:rPr lang="da-DK" altLang="da-DK" smtClean="0"/>
              <a:t>Fifth level</a:t>
            </a:r>
          </a:p>
        </p:txBody>
      </p:sp>
      <p:sp>
        <p:nvSpPr>
          <p:cNvPr id="4102" name="Rectangle 6"/>
          <p:cNvSpPr>
            <a:spLocks noGrp="1" noChangeArrowheads="1"/>
          </p:cNvSpPr>
          <p:nvPr>
            <p:ph type="ftr" sz="quarter" idx="4"/>
          </p:nvPr>
        </p:nvSpPr>
        <p:spPr bwMode="auto">
          <a:xfrm>
            <a:off x="0" y="9443879"/>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ltLang="da-DK" dirty="0"/>
          </a:p>
        </p:txBody>
      </p:sp>
      <p:sp>
        <p:nvSpPr>
          <p:cNvPr id="4103" name="Rectangle 7"/>
          <p:cNvSpPr>
            <a:spLocks noGrp="1" noChangeArrowheads="1"/>
          </p:cNvSpPr>
          <p:nvPr>
            <p:ph type="sldNum" sz="quarter" idx="5"/>
          </p:nvPr>
        </p:nvSpPr>
        <p:spPr bwMode="auto">
          <a:xfrm>
            <a:off x="3858313" y="9443879"/>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C6C81F3-AB91-4DE6-826C-44EBA8399639}" type="slidenum">
              <a:rPr lang="da-DK" altLang="da-DK"/>
              <a:pPr/>
              <a:t>‹nr.›</a:t>
            </a:fld>
            <a:endParaRPr lang="da-DK" altLang="da-DK" dirty="0"/>
          </a:p>
        </p:txBody>
      </p:sp>
    </p:spTree>
    <p:extLst>
      <p:ext uri="{BB962C8B-B14F-4D97-AF65-F5344CB8AC3E}">
        <p14:creationId xmlns:p14="http://schemas.microsoft.com/office/powerpoint/2010/main" val="974133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C6C81F3-AB91-4DE6-826C-44EBA8399639}" type="slidenum">
              <a:rPr lang="da-DK" altLang="da-DK" smtClean="0"/>
              <a:pPr/>
              <a:t>1</a:t>
            </a:fld>
            <a:endParaRPr lang="da-DK" altLang="da-DK" dirty="0"/>
          </a:p>
        </p:txBody>
      </p:sp>
    </p:spTree>
    <p:extLst>
      <p:ext uri="{BB962C8B-B14F-4D97-AF65-F5344CB8AC3E}">
        <p14:creationId xmlns:p14="http://schemas.microsoft.com/office/powerpoint/2010/main" val="13379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C6C81F3-AB91-4DE6-826C-44EBA8399639}" type="slidenum">
              <a:rPr lang="da-DK" altLang="da-DK" smtClean="0"/>
              <a:pPr/>
              <a:t>2</a:t>
            </a:fld>
            <a:endParaRPr lang="da-DK" altLang="da-DK" dirty="0"/>
          </a:p>
        </p:txBody>
      </p:sp>
    </p:spTree>
    <p:extLst>
      <p:ext uri="{BB962C8B-B14F-4D97-AF65-F5344CB8AC3E}">
        <p14:creationId xmlns:p14="http://schemas.microsoft.com/office/powerpoint/2010/main" val="236730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Figur</a:t>
            </a:r>
            <a:r>
              <a:rPr lang="da-DK" baseline="0" dirty="0" smtClean="0"/>
              <a:t> skal opdateres?</a:t>
            </a:r>
            <a:endParaRPr lang="da-DK" dirty="0"/>
          </a:p>
        </p:txBody>
      </p:sp>
      <p:sp>
        <p:nvSpPr>
          <p:cNvPr id="4" name="Pladsholder til slidenummer 3"/>
          <p:cNvSpPr>
            <a:spLocks noGrp="1"/>
          </p:cNvSpPr>
          <p:nvPr>
            <p:ph type="sldNum" sz="quarter" idx="10"/>
          </p:nvPr>
        </p:nvSpPr>
        <p:spPr/>
        <p:txBody>
          <a:bodyPr/>
          <a:lstStyle/>
          <a:p>
            <a:fld id="{DC6C81F3-AB91-4DE6-826C-44EBA8399639}" type="slidenum">
              <a:rPr lang="da-DK" altLang="da-DK" smtClean="0"/>
              <a:pPr/>
              <a:t>3</a:t>
            </a:fld>
            <a:endParaRPr lang="da-DK" altLang="da-DK" dirty="0"/>
          </a:p>
        </p:txBody>
      </p:sp>
    </p:spTree>
    <p:extLst>
      <p:ext uri="{BB962C8B-B14F-4D97-AF65-F5344CB8AC3E}">
        <p14:creationId xmlns:p14="http://schemas.microsoft.com/office/powerpoint/2010/main" val="230742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C6C81F3-AB91-4DE6-826C-44EBA8399639}" type="slidenum">
              <a:rPr lang="da-DK" altLang="da-DK" smtClean="0"/>
              <a:pPr/>
              <a:t>5</a:t>
            </a:fld>
            <a:endParaRPr lang="da-DK" altLang="da-DK" dirty="0"/>
          </a:p>
        </p:txBody>
      </p:sp>
    </p:spTree>
    <p:extLst>
      <p:ext uri="{BB962C8B-B14F-4D97-AF65-F5344CB8AC3E}">
        <p14:creationId xmlns:p14="http://schemas.microsoft.com/office/powerpoint/2010/main" val="120960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C6C81F3-AB91-4DE6-826C-44EBA8399639}" type="slidenum">
              <a:rPr lang="da-DK" altLang="da-DK" smtClean="0"/>
              <a:pPr/>
              <a:t>6</a:t>
            </a:fld>
            <a:endParaRPr lang="da-DK" altLang="da-DK" dirty="0"/>
          </a:p>
        </p:txBody>
      </p:sp>
    </p:spTree>
    <p:extLst>
      <p:ext uri="{BB962C8B-B14F-4D97-AF65-F5344CB8AC3E}">
        <p14:creationId xmlns:p14="http://schemas.microsoft.com/office/powerpoint/2010/main" val="199001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C6C81F3-AB91-4DE6-826C-44EBA8399639}" type="slidenum">
              <a:rPr lang="da-DK" altLang="da-DK" smtClean="0"/>
              <a:pPr/>
              <a:t>13</a:t>
            </a:fld>
            <a:endParaRPr lang="da-DK" altLang="da-DK" dirty="0"/>
          </a:p>
        </p:txBody>
      </p:sp>
    </p:spTree>
    <p:extLst>
      <p:ext uri="{BB962C8B-B14F-4D97-AF65-F5344CB8AC3E}">
        <p14:creationId xmlns:p14="http://schemas.microsoft.com/office/powerpoint/2010/main" val="139926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C6C81F3-AB91-4DE6-826C-44EBA8399639}" type="slidenum">
              <a:rPr lang="da-DK" altLang="da-DK" smtClean="0"/>
              <a:pPr/>
              <a:t>14</a:t>
            </a:fld>
            <a:endParaRPr lang="da-DK" altLang="da-DK" dirty="0"/>
          </a:p>
        </p:txBody>
      </p:sp>
    </p:spTree>
    <p:extLst>
      <p:ext uri="{BB962C8B-B14F-4D97-AF65-F5344CB8AC3E}">
        <p14:creationId xmlns:p14="http://schemas.microsoft.com/office/powerpoint/2010/main" val="2637672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Titeldias ">
    <p:spTree>
      <p:nvGrpSpPr>
        <p:cNvPr id="1" name=""/>
        <p:cNvGrpSpPr/>
        <p:nvPr/>
      </p:nvGrpSpPr>
      <p:grpSpPr>
        <a:xfrm>
          <a:off x="0" y="0"/>
          <a:ext cx="0" cy="0"/>
          <a:chOff x="0" y="0"/>
          <a:chExt cx="0" cy="0"/>
        </a:xfrm>
      </p:grpSpPr>
      <p:sp>
        <p:nvSpPr>
          <p:cNvPr id="27651" name="Rectangle 3"/>
          <p:cNvSpPr>
            <a:spLocks noGrp="1" noChangeArrowheads="1"/>
          </p:cNvSpPr>
          <p:nvPr>
            <p:ph type="ctrTitle" hasCustomPrompt="1"/>
          </p:nvPr>
        </p:nvSpPr>
        <p:spPr>
          <a:xfrm>
            <a:off x="6672" y="4869160"/>
            <a:ext cx="9173840" cy="720080"/>
          </a:xfrm>
        </p:spPr>
        <p:txBody>
          <a:bodyPr lIns="0" tIns="0" rIns="0" bIns="0"/>
          <a:lstStyle>
            <a:lvl1pPr algn="ctr">
              <a:defRPr sz="2800" spc="40" baseline="0">
                <a:latin typeface="Arial" panose="020B0604020202020204" pitchFamily="34" charset="0"/>
                <a:cs typeface="Arial" panose="020B0604020202020204" pitchFamily="34" charset="0"/>
              </a:defRPr>
            </a:lvl1pPr>
          </a:lstStyle>
          <a:p>
            <a:pPr lvl="0"/>
            <a:r>
              <a:rPr lang="da-DK" altLang="da-DK" noProof="0" dirty="0" smtClean="0"/>
              <a:t>Navn</a:t>
            </a:r>
          </a:p>
        </p:txBody>
      </p:sp>
      <p:sp>
        <p:nvSpPr>
          <p:cNvPr id="27652" name="Rectangle 4"/>
          <p:cNvSpPr>
            <a:spLocks noGrp="1" noChangeArrowheads="1"/>
          </p:cNvSpPr>
          <p:nvPr>
            <p:ph type="subTitle" idx="1" hasCustomPrompt="1"/>
          </p:nvPr>
        </p:nvSpPr>
        <p:spPr>
          <a:xfrm>
            <a:off x="0" y="5983560"/>
            <a:ext cx="9144000" cy="685800"/>
          </a:xfrm>
        </p:spPr>
        <p:txBody>
          <a:bodyPr lIns="0" tIns="0" rIns="0" bIns="0"/>
          <a:lstStyle>
            <a:lvl1pPr marL="0" indent="0" algn="ctr">
              <a:buNone/>
              <a:defRPr sz="1800">
                <a:solidFill>
                  <a:schemeClr val="tx1">
                    <a:lumMod val="50000"/>
                  </a:schemeClr>
                </a:solidFill>
                <a:latin typeface="Arial" panose="020B0604020202020204" pitchFamily="34" charset="0"/>
                <a:cs typeface="Arial" panose="020B0604020202020204" pitchFamily="34" charset="0"/>
              </a:defRPr>
            </a:lvl1pPr>
          </a:lstStyle>
          <a:p>
            <a:pPr lvl="0"/>
            <a:r>
              <a:rPr lang="da-DK" altLang="da-DK" noProof="0" dirty="0" smtClean="0"/>
              <a:t>Dato og sted</a:t>
            </a:r>
          </a:p>
        </p:txBody>
      </p:sp>
      <p:sp>
        <p:nvSpPr>
          <p:cNvPr id="10" name="Text Box 14"/>
          <p:cNvSpPr txBox="1">
            <a:spLocks noChangeArrowheads="1"/>
          </p:cNvSpPr>
          <p:nvPr userDrawn="1"/>
        </p:nvSpPr>
        <p:spPr bwMode="auto">
          <a:xfrm>
            <a:off x="-1524000" y="1143000"/>
            <a:ext cx="1371600" cy="2286000"/>
          </a:xfrm>
          <a:prstGeom prst="rect">
            <a:avLst/>
          </a:prstGeom>
          <a:noFill/>
          <a:ln>
            <a:noFill/>
          </a:ln>
          <a:effectLst/>
          <a:extLst>
            <a:ext uri="{909E8E84-426E-40DD-AFC4-6F175D3DCCD1}">
              <a14:hiddenFill xmlns:a14="http://schemas.microsoft.com/office/drawing/2010/main">
                <a:solidFill>
                  <a:srgbClr val="F3C4AD"/>
                </a:solidFill>
              </a14:hiddenFill>
            </a:ex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1" hangingPunct="1">
              <a:spcBef>
                <a:spcPct val="30000"/>
              </a:spcBef>
            </a:pPr>
            <a:r>
              <a:rPr lang="da-DK" altLang="da-DK" sz="900" dirty="0" smtClean="0">
                <a:solidFill>
                  <a:schemeClr val="bg1"/>
                </a:solidFill>
              </a:rPr>
              <a:t>Der </a:t>
            </a:r>
            <a:r>
              <a:rPr lang="da-DK" altLang="da-DK" sz="900" dirty="0">
                <a:solidFill>
                  <a:schemeClr val="bg1"/>
                </a:solidFill>
              </a:rPr>
              <a:t>kan frit vælges farver fra </a:t>
            </a:r>
            <a:r>
              <a:rPr lang="da-DK" altLang="da-DK" sz="900" dirty="0" smtClean="0">
                <a:solidFill>
                  <a:schemeClr val="bg1"/>
                </a:solidFill>
              </a:rPr>
              <a:t>VIVE farvepaletter </a:t>
            </a:r>
            <a:r>
              <a:rPr lang="da-DK" altLang="da-DK" sz="900" dirty="0">
                <a:solidFill>
                  <a:schemeClr val="bg1"/>
                </a:solidFill>
              </a:rPr>
              <a:t>til titlen. </a:t>
            </a:r>
          </a:p>
          <a:p>
            <a:pPr eaLnBrk="1" hangingPunct="1">
              <a:spcBef>
                <a:spcPct val="30000"/>
              </a:spcBef>
            </a:pPr>
            <a:endParaRPr lang="da-DK" altLang="da-DK" sz="900" dirty="0">
              <a:solidFill>
                <a:schemeClr val="bg1"/>
              </a:solidFill>
            </a:endParaRPr>
          </a:p>
          <a:p>
            <a:pPr eaLnBrk="1" hangingPunct="1">
              <a:spcBef>
                <a:spcPct val="30000"/>
              </a:spcBef>
            </a:pPr>
            <a:r>
              <a:rPr lang="da-DK" altLang="da-DK" sz="900" dirty="0" smtClean="0">
                <a:solidFill>
                  <a:schemeClr val="bg1"/>
                </a:solidFill>
              </a:rPr>
              <a:t>Bemærk, </a:t>
            </a:r>
            <a:r>
              <a:rPr lang="da-DK" altLang="da-DK" sz="900" dirty="0">
                <a:solidFill>
                  <a:schemeClr val="bg1"/>
                </a:solidFill>
              </a:rPr>
              <a:t>at farverne virker mere </a:t>
            </a:r>
            <a:r>
              <a:rPr lang="da-DK" altLang="da-DK" sz="900" dirty="0" smtClean="0">
                <a:solidFill>
                  <a:schemeClr val="bg1"/>
                </a:solidFill>
              </a:rPr>
              <a:t>neddæmpede, </a:t>
            </a:r>
            <a:r>
              <a:rPr lang="da-DK" altLang="da-DK" sz="900" dirty="0">
                <a:solidFill>
                  <a:schemeClr val="bg1"/>
                </a:solidFill>
              </a:rPr>
              <a:t>når de projiceres op, end de gør på pc-skærmen.</a:t>
            </a:r>
            <a:endParaRPr lang="en-US" altLang="da-DK" sz="900" dirty="0">
              <a:solidFill>
                <a:schemeClr val="bg1"/>
              </a:solidFill>
            </a:endParaRPr>
          </a:p>
        </p:txBody>
      </p:sp>
      <p:sp>
        <p:nvSpPr>
          <p:cNvPr id="4" name="Pladsholder til tekst 3"/>
          <p:cNvSpPr>
            <a:spLocks noGrp="1"/>
          </p:cNvSpPr>
          <p:nvPr>
            <p:ph type="body" sz="quarter" idx="10" hasCustomPrompt="1"/>
          </p:nvPr>
        </p:nvSpPr>
        <p:spPr>
          <a:xfrm>
            <a:off x="1" y="1844675"/>
            <a:ext cx="9144000" cy="1584325"/>
          </a:xfrm>
        </p:spPr>
        <p:txBody>
          <a:bodyPr/>
          <a:lstStyle>
            <a:lvl1pPr marL="0" indent="0" algn="ctr">
              <a:buNone/>
              <a:defRPr sz="3200" spc="80" baseline="0">
                <a:solidFill>
                  <a:srgbClr val="FF0000"/>
                </a:solidFill>
              </a:defRPr>
            </a:lvl1pPr>
          </a:lstStyle>
          <a:p>
            <a:pPr lvl="0"/>
            <a:r>
              <a:rPr lang="da-DK" dirty="0" smtClean="0"/>
              <a:t>Titel på arrangement</a:t>
            </a:r>
            <a:endParaRPr lang="da-DK" dirty="0"/>
          </a:p>
        </p:txBody>
      </p:sp>
      <p:pic>
        <p:nvPicPr>
          <p:cNvPr id="8" name="Billede 7"/>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116633"/>
            <a:ext cx="1440159" cy="399173"/>
          </a:xfrm>
          <a:prstGeom prst="rect">
            <a:avLst/>
          </a:prstGeom>
        </p:spPr>
      </p:pic>
      <p:pic>
        <p:nvPicPr>
          <p:cNvPr id="11" name="Billede 10"/>
          <p:cNvPicPr/>
          <p:nvPr userDrawn="1"/>
        </p:nvPicPr>
        <p:blipFill>
          <a:blip r:embed="rId3" cstate="print">
            <a:extLst>
              <a:ext uri="{28A0092B-C50C-407E-A947-70E740481C1C}">
                <a14:useLocalDpi xmlns:a14="http://schemas.microsoft.com/office/drawing/2010/main" val="0"/>
              </a:ext>
            </a:extLst>
          </a:blip>
          <a:stretch>
            <a:fillRect/>
          </a:stretch>
        </p:blipFill>
        <p:spPr>
          <a:xfrm>
            <a:off x="7164288" y="116632"/>
            <a:ext cx="1908175" cy="2286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a:xfrm>
            <a:off x="108504" y="764704"/>
            <a:ext cx="8928000" cy="864096"/>
          </a:xfrm>
        </p:spPr>
        <p:txBody>
          <a:bodyPr/>
          <a:lstStyle/>
          <a:p>
            <a:r>
              <a:rPr lang="da-DK" smtClean="0"/>
              <a:t>Klik for at redigere i master</a:t>
            </a:r>
            <a:endParaRPr lang="da-DK" dirty="0"/>
          </a:p>
        </p:txBody>
      </p:sp>
      <p:sp>
        <p:nvSpPr>
          <p:cNvPr id="3" name="Pladsholder til diasnummer 2"/>
          <p:cNvSpPr>
            <a:spLocks noGrp="1"/>
          </p:cNvSpPr>
          <p:nvPr>
            <p:ph type="sldNum" sz="quarter" idx="10"/>
          </p:nvPr>
        </p:nvSpPr>
        <p:spPr>
          <a:xfrm>
            <a:off x="8145016" y="6477000"/>
            <a:ext cx="891480" cy="228600"/>
          </a:xfrm>
        </p:spPr>
        <p:txBody>
          <a:bodyPr/>
          <a:lstStyle/>
          <a:p>
            <a:fld id="{33E19AF9-0D16-4EB8-9DB4-759EB1ED82E7}" type="slidenum">
              <a:rPr lang="da-DK" altLang="da-DK" sz="800" smtClean="0"/>
              <a:t>‹nr.›</a:t>
            </a:fld>
            <a:endParaRPr lang="da-DK" altLang="da-DK" dirty="0"/>
          </a:p>
        </p:txBody>
      </p:sp>
      <p:sp>
        <p:nvSpPr>
          <p:cNvPr id="5" name="Pladsholder til tekst 4"/>
          <p:cNvSpPr>
            <a:spLocks noGrp="1"/>
          </p:cNvSpPr>
          <p:nvPr>
            <p:ph type="body" sz="quarter" idx="11"/>
          </p:nvPr>
        </p:nvSpPr>
        <p:spPr>
          <a:xfrm>
            <a:off x="107504" y="1916831"/>
            <a:ext cx="8928992" cy="4392489"/>
          </a:xfrm>
        </p:spPr>
        <p:txBody>
          <a:bodyPr/>
          <a:lstStyle>
            <a:lvl1pPr marL="342900" indent="-342900">
              <a:buFont typeface="Arial" panose="020B0604020202020204" pitchFamily="34" charset="0"/>
              <a:buChar char="•"/>
              <a:defRPr/>
            </a:lvl1pPr>
          </a:lstStyle>
          <a:p>
            <a:pPr lvl="0"/>
            <a:r>
              <a:rPr lang="da-DK" smtClean="0"/>
              <a:t>Rediger typografien i masterens</a:t>
            </a:r>
          </a:p>
        </p:txBody>
      </p:sp>
    </p:spTree>
    <p:extLst>
      <p:ext uri="{BB962C8B-B14F-4D97-AF65-F5344CB8AC3E}">
        <p14:creationId xmlns:p14="http://schemas.microsoft.com/office/powerpoint/2010/main" val="3084086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tekst">
    <p:spTree>
      <p:nvGrpSpPr>
        <p:cNvPr id="1" name=""/>
        <p:cNvGrpSpPr/>
        <p:nvPr/>
      </p:nvGrpSpPr>
      <p:grpSpPr>
        <a:xfrm>
          <a:off x="0" y="0"/>
          <a:ext cx="0" cy="0"/>
          <a:chOff x="0" y="0"/>
          <a:chExt cx="0" cy="0"/>
        </a:xfrm>
      </p:grpSpPr>
      <p:sp>
        <p:nvSpPr>
          <p:cNvPr id="3" name="Pladsholder til diasnummer 2"/>
          <p:cNvSpPr>
            <a:spLocks noGrp="1"/>
          </p:cNvSpPr>
          <p:nvPr>
            <p:ph type="sldNum" sz="quarter" idx="10"/>
          </p:nvPr>
        </p:nvSpPr>
        <p:spPr/>
        <p:txBody>
          <a:bodyPr/>
          <a:lstStyle/>
          <a:p>
            <a:fld id="{33E19AF9-0D16-4EB8-9DB4-759EB1ED82E7}" type="slidenum">
              <a:rPr lang="da-DK" altLang="da-DK" sz="800" smtClean="0"/>
              <a:t>‹nr.›</a:t>
            </a:fld>
            <a:endParaRPr lang="da-DK" altLang="da-DK" dirty="0"/>
          </a:p>
        </p:txBody>
      </p:sp>
      <p:sp>
        <p:nvSpPr>
          <p:cNvPr id="5" name="Pladsholder til tekst 4"/>
          <p:cNvSpPr>
            <a:spLocks noGrp="1"/>
          </p:cNvSpPr>
          <p:nvPr>
            <p:ph type="body" sz="quarter" idx="11"/>
          </p:nvPr>
        </p:nvSpPr>
        <p:spPr>
          <a:xfrm>
            <a:off x="107504" y="1916832"/>
            <a:ext cx="8928992" cy="4392488"/>
          </a:xfrm>
        </p:spPr>
        <p:txBody>
          <a:bodyPr/>
          <a:lstStyle/>
          <a:p>
            <a:pPr lvl="0"/>
            <a:r>
              <a:rPr lang="da-DK" smtClean="0"/>
              <a:t>Rediger typografien i masterens</a:t>
            </a:r>
          </a:p>
        </p:txBody>
      </p:sp>
      <p:sp>
        <p:nvSpPr>
          <p:cNvPr id="6" name="Titel 1"/>
          <p:cNvSpPr>
            <a:spLocks noGrp="1"/>
          </p:cNvSpPr>
          <p:nvPr>
            <p:ph type="title"/>
          </p:nvPr>
        </p:nvSpPr>
        <p:spPr>
          <a:xfrm>
            <a:off x="108504" y="764704"/>
            <a:ext cx="8928000" cy="864096"/>
          </a:xfrm>
        </p:spPr>
        <p:txBody>
          <a:bodyPr/>
          <a:lstStyle/>
          <a:p>
            <a:r>
              <a:rPr lang="da-DK" smtClean="0"/>
              <a:t>Klik for at redigere i master</a:t>
            </a:r>
            <a:endParaRPr lang="da-DK" dirty="0"/>
          </a:p>
        </p:txBody>
      </p:sp>
    </p:spTree>
    <p:extLst>
      <p:ext uri="{BB962C8B-B14F-4D97-AF65-F5344CB8AC3E}">
        <p14:creationId xmlns:p14="http://schemas.microsoft.com/office/powerpoint/2010/main" val="77382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07504" y="1916832"/>
            <a:ext cx="8928992" cy="43924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iasnummer 5"/>
          <p:cNvSpPr>
            <a:spLocks noGrp="1"/>
          </p:cNvSpPr>
          <p:nvPr>
            <p:ph type="sldNum" sz="quarter" idx="12"/>
          </p:nvPr>
        </p:nvSpPr>
        <p:spPr>
          <a:xfrm>
            <a:off x="8145016" y="6477000"/>
            <a:ext cx="891480" cy="228600"/>
          </a:xfrm>
        </p:spPr>
        <p:txBody>
          <a:bodyPr/>
          <a:lstStyle>
            <a:lvl1pPr algn="l">
              <a:defRPr sz="800"/>
            </a:lvl1pPr>
          </a:lstStyle>
          <a:p>
            <a:pPr algn="r"/>
            <a:fld id="{63B55AB7-9883-4FE2-B2D5-137B9AECF5F9}" type="slidenum">
              <a:rPr lang="da-DK" altLang="da-DK"/>
              <a:pPr algn="r"/>
              <a:t>‹nr.›</a:t>
            </a:fld>
            <a:endParaRPr lang="da-DK" altLang="da-DK" dirty="0">
              <a:solidFill>
                <a:schemeClr val="bg1"/>
              </a:solidFill>
            </a:endParaRPr>
          </a:p>
          <a:p>
            <a:endParaRPr lang="da-DK" altLang="da-DK" sz="1400" dirty="0"/>
          </a:p>
        </p:txBody>
      </p:sp>
      <p:sp>
        <p:nvSpPr>
          <p:cNvPr id="5" name="Titel 1"/>
          <p:cNvSpPr>
            <a:spLocks noGrp="1"/>
          </p:cNvSpPr>
          <p:nvPr>
            <p:ph type="title"/>
          </p:nvPr>
        </p:nvSpPr>
        <p:spPr>
          <a:xfrm>
            <a:off x="108504" y="764704"/>
            <a:ext cx="8928000" cy="864096"/>
          </a:xfrm>
        </p:spPr>
        <p:txBody>
          <a:bodyPr/>
          <a:lstStyle/>
          <a:p>
            <a:r>
              <a:rPr lang="da-DK" smtClean="0"/>
              <a:t>Klik for at redigere i master</a:t>
            </a:r>
            <a:endParaRPr lang="da-DK" dirty="0"/>
          </a:p>
        </p:txBody>
      </p:sp>
    </p:spTree>
    <p:extLst>
      <p:ext uri="{BB962C8B-B14F-4D97-AF65-F5344CB8AC3E}">
        <p14:creationId xmlns:p14="http://schemas.microsoft.com/office/powerpoint/2010/main" val="35418814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p:txBody>
          <a:bodyPr/>
          <a:lstStyle>
            <a:lvl1pPr algn="l">
              <a:defRPr sz="800"/>
            </a:lvl1pPr>
          </a:lstStyle>
          <a:p>
            <a:pPr algn="r"/>
            <a:fld id="{8A5E56D5-7AE4-4928-90A8-FDDFC8E31D1A}" type="slidenum">
              <a:rPr lang="da-DK" altLang="da-DK"/>
              <a:pPr algn="r"/>
              <a:t>‹nr.›</a:t>
            </a:fld>
            <a:endParaRPr lang="da-DK" altLang="da-DK" dirty="0">
              <a:solidFill>
                <a:schemeClr val="bg1"/>
              </a:solidFill>
            </a:endParaRPr>
          </a:p>
          <a:p>
            <a:endParaRPr lang="da-DK" altLang="da-DK" sz="1400" dirty="0"/>
          </a:p>
        </p:txBody>
      </p:sp>
      <p:sp>
        <p:nvSpPr>
          <p:cNvPr id="4" name="Titel 1"/>
          <p:cNvSpPr>
            <a:spLocks noGrp="1"/>
          </p:cNvSpPr>
          <p:nvPr>
            <p:ph type="title"/>
          </p:nvPr>
        </p:nvSpPr>
        <p:spPr>
          <a:xfrm>
            <a:off x="108504" y="764704"/>
            <a:ext cx="8928000" cy="864096"/>
          </a:xfrm>
        </p:spPr>
        <p:txBody>
          <a:bodyPr/>
          <a:lstStyle/>
          <a:p>
            <a:r>
              <a:rPr lang="da-DK" smtClean="0"/>
              <a:t>Klik for at redigere i master</a:t>
            </a:r>
            <a:endParaRPr lang="da-DK" dirty="0"/>
          </a:p>
        </p:txBody>
      </p:sp>
    </p:spTree>
    <p:extLst>
      <p:ext uri="{BB962C8B-B14F-4D97-AF65-F5344CB8AC3E}">
        <p14:creationId xmlns:p14="http://schemas.microsoft.com/office/powerpoint/2010/main" val="2712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t layout">
    <p:spTree>
      <p:nvGrpSpPr>
        <p:cNvPr id="1" name=""/>
        <p:cNvGrpSpPr/>
        <p:nvPr/>
      </p:nvGrpSpPr>
      <p:grpSpPr>
        <a:xfrm>
          <a:off x="0" y="0"/>
          <a:ext cx="0" cy="0"/>
          <a:chOff x="0" y="0"/>
          <a:chExt cx="0" cy="0"/>
        </a:xfrm>
      </p:grpSpPr>
      <p:sp>
        <p:nvSpPr>
          <p:cNvPr id="3" name="Pladsholder til diasnummer 2"/>
          <p:cNvSpPr>
            <a:spLocks noGrp="1"/>
          </p:cNvSpPr>
          <p:nvPr>
            <p:ph type="sldNum" sz="quarter" idx="10"/>
          </p:nvPr>
        </p:nvSpPr>
        <p:spPr/>
        <p:txBody>
          <a:bodyPr/>
          <a:lstStyle/>
          <a:p>
            <a:fld id="{33E19AF9-0D16-4EB8-9DB4-759EB1ED82E7}" type="slidenum">
              <a:rPr lang="da-DK" altLang="da-DK" sz="800" smtClean="0"/>
              <a:t>‹nr.›</a:t>
            </a:fld>
            <a:endParaRPr lang="da-DK" altLang="da-DK" dirty="0"/>
          </a:p>
        </p:txBody>
      </p:sp>
      <p:pic>
        <p:nvPicPr>
          <p:cNvPr id="5" name="Billede 4"/>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116633"/>
            <a:ext cx="1440159" cy="399173"/>
          </a:xfrm>
          <a:prstGeom prst="rect">
            <a:avLst/>
          </a:prstGeom>
        </p:spPr>
      </p:pic>
      <p:pic>
        <p:nvPicPr>
          <p:cNvPr id="8" name="Billede 7"/>
          <p:cNvPicPr/>
          <p:nvPr userDrawn="1"/>
        </p:nvPicPr>
        <p:blipFill>
          <a:blip r:embed="rId3" cstate="print">
            <a:extLst>
              <a:ext uri="{28A0092B-C50C-407E-A947-70E740481C1C}">
                <a14:useLocalDpi xmlns:a14="http://schemas.microsoft.com/office/drawing/2010/main" val="0"/>
              </a:ext>
            </a:extLst>
          </a:blip>
          <a:stretch>
            <a:fillRect/>
          </a:stretch>
        </p:blipFill>
        <p:spPr>
          <a:xfrm>
            <a:off x="7164288" y="116632"/>
            <a:ext cx="1908175" cy="228600"/>
          </a:xfrm>
          <a:prstGeom prst="rect">
            <a:avLst/>
          </a:prstGeom>
        </p:spPr>
      </p:pic>
    </p:spTree>
    <p:extLst>
      <p:ext uri="{BB962C8B-B14F-4D97-AF65-F5344CB8AC3E}">
        <p14:creationId xmlns:p14="http://schemas.microsoft.com/office/powerpoint/2010/main" val="22801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ød baggrund, hvid skrift">
    <p:spTree>
      <p:nvGrpSpPr>
        <p:cNvPr id="1" name=""/>
        <p:cNvGrpSpPr/>
        <p:nvPr/>
      </p:nvGrpSpPr>
      <p:grpSpPr>
        <a:xfrm>
          <a:off x="0" y="0"/>
          <a:ext cx="0" cy="0"/>
          <a:chOff x="0" y="0"/>
          <a:chExt cx="0" cy="0"/>
        </a:xfrm>
      </p:grpSpPr>
      <p:sp>
        <p:nvSpPr>
          <p:cNvPr id="3" name="Pladsholder til diasnummer 2"/>
          <p:cNvSpPr>
            <a:spLocks noGrp="1"/>
          </p:cNvSpPr>
          <p:nvPr>
            <p:ph type="sldNum" sz="quarter" idx="10"/>
          </p:nvPr>
        </p:nvSpPr>
        <p:spPr/>
        <p:txBody>
          <a:bodyPr/>
          <a:lstStyle/>
          <a:p>
            <a:fld id="{33E19AF9-0D16-4EB8-9DB4-759EB1ED82E7}" type="slidenum">
              <a:rPr lang="da-DK" altLang="da-DK" sz="800" smtClean="0"/>
              <a:t>‹nr.›</a:t>
            </a:fld>
            <a:endParaRPr lang="da-DK" altLang="da-DK" dirty="0"/>
          </a:p>
        </p:txBody>
      </p:sp>
      <p:sp>
        <p:nvSpPr>
          <p:cNvPr id="4" name="Rektangel 3"/>
          <p:cNvSpPr/>
          <p:nvPr userDrawn="1"/>
        </p:nvSpPr>
        <p:spPr bwMode="auto">
          <a:xfrm>
            <a:off x="0" y="1916831"/>
            <a:ext cx="9144000" cy="452811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400" b="0" i="0" u="none" strike="noStrike" cap="none" normalizeH="0" baseline="0" dirty="0" smtClean="0">
              <a:ln>
                <a:noFill/>
              </a:ln>
              <a:solidFill>
                <a:schemeClr val="tx1"/>
              </a:solidFill>
              <a:effectLst/>
              <a:latin typeface="Verdana" pitchFamily="34" charset="0"/>
            </a:endParaRPr>
          </a:p>
        </p:txBody>
      </p:sp>
      <p:sp>
        <p:nvSpPr>
          <p:cNvPr id="6" name="Pladsholder til tekst 5"/>
          <p:cNvSpPr>
            <a:spLocks noGrp="1"/>
          </p:cNvSpPr>
          <p:nvPr>
            <p:ph type="body" sz="quarter" idx="11"/>
          </p:nvPr>
        </p:nvSpPr>
        <p:spPr>
          <a:xfrm>
            <a:off x="302004" y="1916832"/>
            <a:ext cx="8548309" cy="39632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Titel 1"/>
          <p:cNvSpPr>
            <a:spLocks noGrp="1"/>
          </p:cNvSpPr>
          <p:nvPr>
            <p:ph type="title"/>
          </p:nvPr>
        </p:nvSpPr>
        <p:spPr>
          <a:xfrm>
            <a:off x="108504" y="764704"/>
            <a:ext cx="8928000" cy="864096"/>
          </a:xfrm>
        </p:spPr>
        <p:txBody>
          <a:bodyPr/>
          <a:lstStyle/>
          <a:p>
            <a:r>
              <a:rPr lang="da-DK" smtClean="0"/>
              <a:t>Klik for at redigere i master</a:t>
            </a:r>
            <a:endParaRPr lang="da-DK" dirty="0"/>
          </a:p>
        </p:txBody>
      </p:sp>
    </p:spTree>
    <p:extLst>
      <p:ext uri="{BB962C8B-B14F-4D97-AF65-F5344CB8AC3E}">
        <p14:creationId xmlns:p14="http://schemas.microsoft.com/office/powerpoint/2010/main" val="121440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diagram">
    <p:spTree>
      <p:nvGrpSpPr>
        <p:cNvPr id="1" name=""/>
        <p:cNvGrpSpPr/>
        <p:nvPr/>
      </p:nvGrpSpPr>
      <p:grpSpPr>
        <a:xfrm>
          <a:off x="0" y="0"/>
          <a:ext cx="0" cy="0"/>
          <a:chOff x="0" y="0"/>
          <a:chExt cx="0" cy="0"/>
        </a:xfrm>
      </p:grpSpPr>
      <p:sp>
        <p:nvSpPr>
          <p:cNvPr id="3" name="Pladsholder til diagram 2"/>
          <p:cNvSpPr>
            <a:spLocks noGrp="1"/>
          </p:cNvSpPr>
          <p:nvPr>
            <p:ph type="chart" idx="1"/>
          </p:nvPr>
        </p:nvSpPr>
        <p:spPr>
          <a:xfrm>
            <a:off x="107504" y="1844824"/>
            <a:ext cx="8928991" cy="4464496"/>
          </a:xfrm>
        </p:spPr>
        <p:txBody>
          <a:bodyPr/>
          <a:lstStyle>
            <a:lvl1pPr marL="0" indent="0">
              <a:buNone/>
              <a:defRPr/>
            </a:lvl1pPr>
          </a:lstStyle>
          <a:p>
            <a:r>
              <a:rPr lang="da-DK" dirty="0" smtClean="0"/>
              <a:t>Klik på ikonet for at tilføje et diagram</a:t>
            </a:r>
            <a:endParaRPr lang="da-DK" dirty="0"/>
          </a:p>
        </p:txBody>
      </p:sp>
      <p:sp>
        <p:nvSpPr>
          <p:cNvPr id="6" name="Pladsholder til diasnummer 5"/>
          <p:cNvSpPr>
            <a:spLocks noGrp="1"/>
          </p:cNvSpPr>
          <p:nvPr>
            <p:ph type="sldNum" sz="quarter" idx="12"/>
          </p:nvPr>
        </p:nvSpPr>
        <p:spPr>
          <a:xfrm>
            <a:off x="8122096" y="6477000"/>
            <a:ext cx="914400" cy="228600"/>
          </a:xfrm>
        </p:spPr>
        <p:txBody>
          <a:bodyPr/>
          <a:lstStyle>
            <a:lvl1pPr algn="l">
              <a:defRPr sz="800"/>
            </a:lvl1pPr>
          </a:lstStyle>
          <a:p>
            <a:pPr algn="r"/>
            <a:fld id="{5464207C-9766-47A5-950A-8FD9258E0A8E}" type="slidenum">
              <a:rPr lang="da-DK" altLang="da-DK"/>
              <a:pPr algn="r"/>
              <a:t>‹nr.›</a:t>
            </a:fld>
            <a:endParaRPr lang="da-DK" altLang="da-DK" dirty="0">
              <a:solidFill>
                <a:schemeClr val="bg1"/>
              </a:solidFill>
            </a:endParaRPr>
          </a:p>
          <a:p>
            <a:endParaRPr lang="da-DK" altLang="da-DK" sz="1400" dirty="0"/>
          </a:p>
        </p:txBody>
      </p:sp>
      <p:sp>
        <p:nvSpPr>
          <p:cNvPr id="5" name="Titel 1"/>
          <p:cNvSpPr>
            <a:spLocks noGrp="1"/>
          </p:cNvSpPr>
          <p:nvPr>
            <p:ph type="title"/>
          </p:nvPr>
        </p:nvSpPr>
        <p:spPr>
          <a:xfrm>
            <a:off x="108504" y="764704"/>
            <a:ext cx="8928000" cy="864096"/>
          </a:xfrm>
        </p:spPr>
        <p:txBody>
          <a:bodyPr/>
          <a:lstStyle/>
          <a:p>
            <a:r>
              <a:rPr lang="da-DK" smtClean="0"/>
              <a:t>Klik for at redigere i master</a:t>
            </a:r>
            <a:endParaRPr lang="da-DK" dirty="0"/>
          </a:p>
        </p:txBody>
      </p:sp>
    </p:spTree>
    <p:extLst>
      <p:ext uri="{BB962C8B-B14F-4D97-AF65-F5344CB8AC3E}">
        <p14:creationId xmlns:p14="http://schemas.microsoft.com/office/powerpoint/2010/main" val="117067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tabel">
    <p:spTree>
      <p:nvGrpSpPr>
        <p:cNvPr id="1" name=""/>
        <p:cNvGrpSpPr/>
        <p:nvPr/>
      </p:nvGrpSpPr>
      <p:grpSpPr>
        <a:xfrm>
          <a:off x="0" y="0"/>
          <a:ext cx="0" cy="0"/>
          <a:chOff x="0" y="0"/>
          <a:chExt cx="0" cy="0"/>
        </a:xfrm>
      </p:grpSpPr>
      <p:sp>
        <p:nvSpPr>
          <p:cNvPr id="3" name="Pladsholder til diasnummer 2"/>
          <p:cNvSpPr>
            <a:spLocks noGrp="1"/>
          </p:cNvSpPr>
          <p:nvPr>
            <p:ph type="sldNum" sz="quarter" idx="10"/>
          </p:nvPr>
        </p:nvSpPr>
        <p:spPr/>
        <p:txBody>
          <a:bodyPr/>
          <a:lstStyle/>
          <a:p>
            <a:fld id="{33E19AF9-0D16-4EB8-9DB4-759EB1ED82E7}" type="slidenum">
              <a:rPr lang="da-DK" altLang="da-DK" sz="800" smtClean="0"/>
              <a:t>‹nr.›</a:t>
            </a:fld>
            <a:endParaRPr lang="da-DK" altLang="da-DK" dirty="0"/>
          </a:p>
        </p:txBody>
      </p:sp>
      <p:sp>
        <p:nvSpPr>
          <p:cNvPr id="5" name="Pladsholder til tabel 4"/>
          <p:cNvSpPr>
            <a:spLocks noGrp="1"/>
          </p:cNvSpPr>
          <p:nvPr>
            <p:ph type="tbl" sz="quarter" idx="11"/>
          </p:nvPr>
        </p:nvSpPr>
        <p:spPr>
          <a:xfrm>
            <a:off x="107504" y="1700212"/>
            <a:ext cx="8928992" cy="4609107"/>
          </a:xfrm>
        </p:spPr>
        <p:txBody>
          <a:bodyPr/>
          <a:lstStyle>
            <a:lvl1pPr marL="0" indent="0">
              <a:buNone/>
              <a:defRPr baseline="0"/>
            </a:lvl1pPr>
          </a:lstStyle>
          <a:p>
            <a:r>
              <a:rPr lang="da-DK" dirty="0" smtClean="0"/>
              <a:t>Klik på ikonet for at tilføje en tabel</a:t>
            </a:r>
            <a:endParaRPr lang="da-DK" dirty="0"/>
          </a:p>
        </p:txBody>
      </p:sp>
      <p:sp>
        <p:nvSpPr>
          <p:cNvPr id="7" name="Titel 1"/>
          <p:cNvSpPr>
            <a:spLocks noGrp="1"/>
          </p:cNvSpPr>
          <p:nvPr>
            <p:ph type="title"/>
          </p:nvPr>
        </p:nvSpPr>
        <p:spPr>
          <a:xfrm>
            <a:off x="108504" y="764704"/>
            <a:ext cx="8928000" cy="864096"/>
          </a:xfrm>
        </p:spPr>
        <p:txBody>
          <a:bodyPr/>
          <a:lstStyle/>
          <a:p>
            <a:r>
              <a:rPr lang="da-DK" smtClean="0"/>
              <a:t>Klik for at redigere i master</a:t>
            </a:r>
            <a:endParaRPr lang="da-DK" dirty="0"/>
          </a:p>
        </p:txBody>
      </p:sp>
    </p:spTree>
    <p:extLst>
      <p:ext uri="{BB962C8B-B14F-4D97-AF65-F5344CB8AC3E}">
        <p14:creationId xmlns:p14="http://schemas.microsoft.com/office/powerpoint/2010/main" val="62401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bwMode="auto">
          <a:xfrm>
            <a:off x="-1960" y="764704"/>
            <a:ext cx="914596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dirty="0" smtClean="0"/>
              <a:t>KLIK FOR AT REDIGERE I MASTER</a:t>
            </a:r>
          </a:p>
        </p:txBody>
      </p:sp>
      <p:sp>
        <p:nvSpPr>
          <p:cNvPr id="26628" name="Rectangle 4"/>
          <p:cNvSpPr>
            <a:spLocks noGrp="1" noChangeArrowheads="1"/>
          </p:cNvSpPr>
          <p:nvPr>
            <p:ph type="body" idx="1"/>
          </p:nvPr>
        </p:nvSpPr>
        <p:spPr bwMode="auto">
          <a:xfrm>
            <a:off x="107504" y="1988840"/>
            <a:ext cx="892899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dirty="0" smtClean="0"/>
              <a:t>Klik for at redigere i master</a:t>
            </a:r>
          </a:p>
          <a:p>
            <a:pPr lvl="1"/>
            <a:r>
              <a:rPr lang="da-DK" altLang="da-DK" dirty="0" smtClean="0"/>
              <a:t>Andet niveau</a:t>
            </a:r>
          </a:p>
          <a:p>
            <a:pPr lvl="2"/>
            <a:r>
              <a:rPr lang="da-DK" altLang="da-DK" dirty="0" smtClean="0"/>
              <a:t>Tredje niveau</a:t>
            </a:r>
          </a:p>
          <a:p>
            <a:pPr lvl="3"/>
            <a:r>
              <a:rPr lang="da-DK" altLang="da-DK" dirty="0" smtClean="0"/>
              <a:t>Fjerde niveau</a:t>
            </a:r>
          </a:p>
          <a:p>
            <a:pPr lvl="4"/>
            <a:r>
              <a:rPr lang="da-DK" altLang="da-DK" dirty="0" smtClean="0"/>
              <a:t>Femte niveau</a:t>
            </a:r>
          </a:p>
        </p:txBody>
      </p:sp>
      <p:sp>
        <p:nvSpPr>
          <p:cNvPr id="26631" name="Rectangle 7"/>
          <p:cNvSpPr>
            <a:spLocks noGrp="1" noChangeArrowheads="1"/>
          </p:cNvSpPr>
          <p:nvPr>
            <p:ph type="sldNum" sz="quarter" idx="4"/>
          </p:nvPr>
        </p:nvSpPr>
        <p:spPr bwMode="auto">
          <a:xfrm>
            <a:off x="8145016" y="6477000"/>
            <a:ext cx="89148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3E19AF9-0D16-4EB8-9DB4-759EB1ED82E7}" type="slidenum">
              <a:rPr lang="da-DK" altLang="da-DK" sz="800" smtClean="0"/>
              <a:t>‹nr.›</a:t>
            </a:fld>
            <a:endParaRPr lang="da-DK" altLang="da-DK" dirty="0"/>
          </a:p>
        </p:txBody>
      </p:sp>
      <p:sp>
        <p:nvSpPr>
          <p:cNvPr id="20" name="Text Box 11"/>
          <p:cNvSpPr txBox="1">
            <a:spLocks noChangeArrowheads="1"/>
          </p:cNvSpPr>
          <p:nvPr/>
        </p:nvSpPr>
        <p:spPr bwMode="auto">
          <a:xfrm>
            <a:off x="9468544" y="5823520"/>
            <a:ext cx="1512168" cy="917848"/>
          </a:xfrm>
          <a:prstGeom prst="rect">
            <a:avLst/>
          </a:prstGeom>
          <a:noFill/>
          <a:ln>
            <a:noFill/>
          </a:ln>
          <a:effectLst/>
          <a:extLst>
            <a:ext uri="{909E8E84-426E-40DD-AFC4-6F175D3DCCD1}">
              <a14:hiddenFill xmlns:a14="http://schemas.microsoft.com/office/drawing/2010/main">
                <a:solidFill>
                  <a:srgbClr val="F3C4AD"/>
                </a:solidFill>
              </a14:hiddenFill>
            </a:ex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da-DK" altLang="da-DK" sz="900" dirty="0" smtClean="0">
                <a:solidFill>
                  <a:schemeClr val="bg1"/>
                </a:solidFill>
                <a:latin typeface="Arial" panose="020B0604020202020204" pitchFamily="34" charset="0"/>
                <a:cs typeface="Arial" panose="020B0604020202020204" pitchFamily="34" charset="0"/>
              </a:rPr>
              <a:t>Hvis du vil have vist fx ‘side 9 af 20’, så skal du,</a:t>
            </a:r>
            <a:r>
              <a:rPr lang="da-DK" altLang="da-DK" sz="900" baseline="0" dirty="0" smtClean="0">
                <a:solidFill>
                  <a:schemeClr val="bg1"/>
                </a:solidFill>
                <a:latin typeface="Arial" panose="020B0604020202020204" pitchFamily="34" charset="0"/>
                <a:cs typeface="Arial" panose="020B0604020202020204" pitchFamily="34" charset="0"/>
              </a:rPr>
              <a:t> når du er færdig med præsentationen, tilføje ‘af 20’ manuelt. Selve sidenummeret kommer på automatisk.</a:t>
            </a:r>
            <a:endParaRPr lang="en-US" altLang="da-DK" sz="900" dirty="0">
              <a:solidFill>
                <a:schemeClr val="bg1"/>
              </a:solidFill>
              <a:latin typeface="Arial" panose="020B0604020202020204" pitchFamily="34" charset="0"/>
              <a:cs typeface="Arial" panose="020B0604020202020204" pitchFamily="34" charset="0"/>
            </a:endParaRPr>
          </a:p>
        </p:txBody>
      </p:sp>
      <p:pic>
        <p:nvPicPr>
          <p:cNvPr id="8" name="Billede 7"/>
          <p:cNvPicPr/>
          <p:nvPr userDrawn="1"/>
        </p:nvPicPr>
        <p:blipFill>
          <a:blip r:embed="rId11" cstate="print">
            <a:extLst>
              <a:ext uri="{28A0092B-C50C-407E-A947-70E740481C1C}">
                <a14:useLocalDpi xmlns:a14="http://schemas.microsoft.com/office/drawing/2010/main" val="0"/>
              </a:ext>
            </a:extLst>
          </a:blip>
          <a:stretch>
            <a:fillRect/>
          </a:stretch>
        </p:blipFill>
        <p:spPr>
          <a:xfrm>
            <a:off x="251521" y="6458827"/>
            <a:ext cx="1440159" cy="399173"/>
          </a:xfrm>
          <a:prstGeom prst="rect">
            <a:avLst/>
          </a:prstGeom>
        </p:spPr>
      </p:pic>
      <p:pic>
        <p:nvPicPr>
          <p:cNvPr id="9" name="Billede 8"/>
          <p:cNvPicPr/>
          <p:nvPr userDrawn="1"/>
        </p:nvPicPr>
        <p:blipFill>
          <a:blip r:embed="rId12" cstate="print">
            <a:extLst>
              <a:ext uri="{28A0092B-C50C-407E-A947-70E740481C1C}">
                <a14:useLocalDpi xmlns:a14="http://schemas.microsoft.com/office/drawing/2010/main" val="0"/>
              </a:ext>
            </a:extLst>
          </a:blip>
          <a:stretch>
            <a:fillRect/>
          </a:stretch>
        </p:blipFill>
        <p:spPr>
          <a:xfrm>
            <a:off x="7164288" y="6629400"/>
            <a:ext cx="1908175" cy="2286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52" r:id="rId4"/>
    <p:sldLayoutId id="2147483656" r:id="rId5"/>
    <p:sldLayoutId id="2147483663" r:id="rId6"/>
    <p:sldLayoutId id="2147483667" r:id="rId7"/>
    <p:sldLayoutId id="2147483662" r:id="rId8"/>
    <p:sldLayoutId id="2147483664" r:id="rId9"/>
  </p:sldLayoutIdLst>
  <p:timing>
    <p:tnLst>
      <p:par>
        <p:cTn id="1" dur="indefinite" restart="never" nodeType="tmRoot"/>
      </p:par>
    </p:tnLst>
  </p:timing>
  <p:hf hdr="0" dt="0"/>
  <p:txStyles>
    <p:titleStyle>
      <a:lvl1pPr algn="l" rtl="0" eaLnBrk="1" fontAlgn="base" hangingPunct="1">
        <a:spcBef>
          <a:spcPct val="0"/>
        </a:spcBef>
        <a:spcAft>
          <a:spcPct val="0"/>
        </a:spcAft>
        <a:defRPr lang="da-DK" altLang="da-DK" sz="2800" dirty="0" smtClean="0">
          <a:solidFill>
            <a:schemeClr val="tx1">
              <a:lumMod val="50000"/>
            </a:schemeClr>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a:solidFill>
            <a:schemeClr val="tx2"/>
          </a:solidFill>
          <a:latin typeface="Verdana" pitchFamily="34" charset="0"/>
        </a:defRPr>
      </a:lvl2pPr>
      <a:lvl3pPr algn="l" rtl="0" eaLnBrk="1" fontAlgn="base" hangingPunct="1">
        <a:spcBef>
          <a:spcPct val="0"/>
        </a:spcBef>
        <a:spcAft>
          <a:spcPct val="0"/>
        </a:spcAft>
        <a:defRPr sz="2800">
          <a:solidFill>
            <a:schemeClr val="tx2"/>
          </a:solidFill>
          <a:latin typeface="Verdana" pitchFamily="34" charset="0"/>
        </a:defRPr>
      </a:lvl3pPr>
      <a:lvl4pPr algn="l" rtl="0" eaLnBrk="1" fontAlgn="base" hangingPunct="1">
        <a:spcBef>
          <a:spcPct val="0"/>
        </a:spcBef>
        <a:spcAft>
          <a:spcPct val="0"/>
        </a:spcAft>
        <a:defRPr sz="2800">
          <a:solidFill>
            <a:schemeClr val="tx2"/>
          </a:solidFill>
          <a:latin typeface="Verdana" pitchFamily="34" charset="0"/>
        </a:defRPr>
      </a:lvl4pPr>
      <a:lvl5pPr algn="l" rtl="0" eaLnBrk="1" fontAlgn="base" hangingPunct="1">
        <a:spcBef>
          <a:spcPct val="0"/>
        </a:spcBef>
        <a:spcAft>
          <a:spcPct val="0"/>
        </a:spcAft>
        <a:defRPr sz="2800">
          <a:solidFill>
            <a:schemeClr val="tx2"/>
          </a:solidFill>
          <a:latin typeface="Verdana" pitchFamily="34" charset="0"/>
        </a:defRPr>
      </a:lvl5pPr>
      <a:lvl6pPr marL="457200" algn="l" rtl="0" eaLnBrk="1" fontAlgn="base" hangingPunct="1">
        <a:spcBef>
          <a:spcPct val="0"/>
        </a:spcBef>
        <a:spcAft>
          <a:spcPct val="0"/>
        </a:spcAft>
        <a:defRPr sz="2800">
          <a:solidFill>
            <a:schemeClr val="tx2"/>
          </a:solidFill>
          <a:latin typeface="Verdana" pitchFamily="34" charset="0"/>
        </a:defRPr>
      </a:lvl6pPr>
      <a:lvl7pPr marL="914400" algn="l" rtl="0" eaLnBrk="1" fontAlgn="base" hangingPunct="1">
        <a:spcBef>
          <a:spcPct val="0"/>
        </a:spcBef>
        <a:spcAft>
          <a:spcPct val="0"/>
        </a:spcAft>
        <a:defRPr sz="2800">
          <a:solidFill>
            <a:schemeClr val="tx2"/>
          </a:solidFill>
          <a:latin typeface="Verdana" pitchFamily="34" charset="0"/>
        </a:defRPr>
      </a:lvl7pPr>
      <a:lvl8pPr marL="1371600" algn="l" rtl="0" eaLnBrk="1" fontAlgn="base" hangingPunct="1">
        <a:spcBef>
          <a:spcPct val="0"/>
        </a:spcBef>
        <a:spcAft>
          <a:spcPct val="0"/>
        </a:spcAft>
        <a:defRPr sz="2800">
          <a:solidFill>
            <a:schemeClr val="tx2"/>
          </a:solidFill>
          <a:latin typeface="Verdana" pitchFamily="34" charset="0"/>
        </a:defRPr>
      </a:lvl8pPr>
      <a:lvl9pPr marL="1828800" algn="l" rtl="0" eaLnBrk="1" fontAlgn="base" hangingPunct="1">
        <a:spcBef>
          <a:spcPct val="0"/>
        </a:spcBef>
        <a:spcAft>
          <a:spcPct val="0"/>
        </a:spcAft>
        <a:defRPr sz="2800">
          <a:solidFill>
            <a:schemeClr val="tx2"/>
          </a:solidFill>
          <a:latin typeface="Verdana" pitchFamily="34" charset="0"/>
        </a:defRPr>
      </a:lvl9pPr>
    </p:titleStyle>
    <p:bodyStyle>
      <a:lvl1pPr marL="342900" indent="-342900" algn="l" rtl="0" eaLnBrk="1" fontAlgn="base" hangingPunct="1">
        <a:lnSpc>
          <a:spcPct val="110000"/>
        </a:lnSpc>
        <a:spcBef>
          <a:spcPct val="20000"/>
        </a:spcBef>
        <a:spcAft>
          <a:spcPct val="0"/>
        </a:spcAft>
        <a:buFont typeface="Arial" panose="020B0604020202020204" pitchFamily="34" charset="0"/>
        <a:buChar char="•"/>
        <a:defRPr sz="2400">
          <a:solidFill>
            <a:schemeClr val="tx1">
              <a:lumMod val="50000"/>
            </a:schemeClr>
          </a:solidFill>
          <a:latin typeface="Arial" panose="020B0604020202020204" pitchFamily="34" charset="0"/>
          <a:ea typeface="+mn-ea"/>
          <a:cs typeface="Arial" panose="020B0604020202020204" pitchFamily="34" charset="0"/>
        </a:defRPr>
      </a:lvl1pPr>
      <a:lvl2pPr marL="623887" indent="-342900" algn="l" rtl="0" eaLnBrk="1" fontAlgn="base" hangingPunct="1">
        <a:lnSpc>
          <a:spcPct val="110000"/>
        </a:lnSpc>
        <a:spcBef>
          <a:spcPct val="20000"/>
        </a:spcBef>
        <a:spcAft>
          <a:spcPct val="0"/>
        </a:spcAft>
        <a:buFont typeface="Arial" panose="020B0604020202020204" pitchFamily="34" charset="0"/>
        <a:buChar char="−"/>
        <a:defRPr sz="2200">
          <a:solidFill>
            <a:schemeClr val="tx1">
              <a:lumMod val="50000"/>
            </a:schemeClr>
          </a:solidFill>
          <a:latin typeface="Arial" panose="020B0604020202020204" pitchFamily="34" charset="0"/>
          <a:cs typeface="Arial" panose="020B0604020202020204" pitchFamily="34" charset="0"/>
        </a:defRPr>
      </a:lvl2pPr>
      <a:lvl3pPr marL="1041400" indent="-285750" algn="l" rtl="0" eaLnBrk="1" fontAlgn="base" hangingPunct="1">
        <a:lnSpc>
          <a:spcPct val="110000"/>
        </a:lnSpc>
        <a:spcBef>
          <a:spcPct val="20000"/>
        </a:spcBef>
        <a:spcAft>
          <a:spcPct val="0"/>
        </a:spcAft>
        <a:buFont typeface="Arial" panose="020B0604020202020204" pitchFamily="34" charset="0"/>
        <a:buChar char="▪"/>
        <a:defRPr sz="2000">
          <a:solidFill>
            <a:schemeClr val="tx1">
              <a:lumMod val="50000"/>
            </a:schemeClr>
          </a:solidFill>
          <a:latin typeface="Arial" panose="020B0604020202020204" pitchFamily="34" charset="0"/>
          <a:cs typeface="Arial" panose="020B0604020202020204" pitchFamily="34" charset="0"/>
        </a:defRPr>
      </a:lvl3pPr>
      <a:lvl4pPr marL="1460500" indent="-285750" algn="l" rtl="0" eaLnBrk="1" fontAlgn="base" hangingPunct="1">
        <a:lnSpc>
          <a:spcPct val="110000"/>
        </a:lnSpc>
        <a:spcBef>
          <a:spcPct val="20000"/>
        </a:spcBef>
        <a:spcAft>
          <a:spcPct val="0"/>
        </a:spcAft>
        <a:buFont typeface="Arial" panose="020B0604020202020204" pitchFamily="34" charset="0"/>
        <a:buChar char="▫"/>
        <a:defRPr sz="1800">
          <a:solidFill>
            <a:schemeClr val="tx1">
              <a:lumMod val="50000"/>
            </a:schemeClr>
          </a:solidFill>
          <a:latin typeface="Arial" panose="020B0604020202020204" pitchFamily="34" charset="0"/>
          <a:cs typeface="Arial" panose="020B0604020202020204" pitchFamily="34" charset="0"/>
        </a:defRPr>
      </a:lvl4pPr>
      <a:lvl5pPr marL="1879600" indent="-285750" algn="l" rtl="0" eaLnBrk="1" fontAlgn="base" hangingPunct="1">
        <a:lnSpc>
          <a:spcPct val="110000"/>
        </a:lnSpc>
        <a:spcBef>
          <a:spcPct val="20000"/>
        </a:spcBef>
        <a:spcAft>
          <a:spcPct val="0"/>
        </a:spcAft>
        <a:buFont typeface="Arial" panose="020B0604020202020204" pitchFamily="34" charset="0"/>
        <a:buChar char="•"/>
        <a:defRPr sz="1400">
          <a:solidFill>
            <a:schemeClr val="tx1">
              <a:lumMod val="50000"/>
            </a:schemeClr>
          </a:solidFill>
          <a:latin typeface="Arial" panose="020B0604020202020204" pitchFamily="34" charset="0"/>
          <a:cs typeface="Arial" panose="020B0604020202020204" pitchFamily="34" charset="0"/>
        </a:defRPr>
      </a:lvl5pPr>
      <a:lvl6pPr marL="2279650" indent="-228600" algn="l" rtl="0" eaLnBrk="1" fontAlgn="base" hangingPunct="1">
        <a:lnSpc>
          <a:spcPct val="110000"/>
        </a:lnSpc>
        <a:spcBef>
          <a:spcPct val="20000"/>
        </a:spcBef>
        <a:spcAft>
          <a:spcPct val="0"/>
        </a:spcAft>
        <a:defRPr sz="2000">
          <a:solidFill>
            <a:schemeClr val="tx1"/>
          </a:solidFill>
          <a:latin typeface="+mn-lt"/>
        </a:defRPr>
      </a:lvl6pPr>
      <a:lvl7pPr marL="2736850" indent="-228600" algn="l" rtl="0" eaLnBrk="1" fontAlgn="base" hangingPunct="1">
        <a:lnSpc>
          <a:spcPct val="110000"/>
        </a:lnSpc>
        <a:spcBef>
          <a:spcPct val="20000"/>
        </a:spcBef>
        <a:spcAft>
          <a:spcPct val="0"/>
        </a:spcAft>
        <a:defRPr sz="2000">
          <a:solidFill>
            <a:schemeClr val="tx1"/>
          </a:solidFill>
          <a:latin typeface="+mn-lt"/>
        </a:defRPr>
      </a:lvl7pPr>
      <a:lvl8pPr marL="3194050" indent="-228600" algn="l" rtl="0" eaLnBrk="1" fontAlgn="base" hangingPunct="1">
        <a:lnSpc>
          <a:spcPct val="110000"/>
        </a:lnSpc>
        <a:spcBef>
          <a:spcPct val="20000"/>
        </a:spcBef>
        <a:spcAft>
          <a:spcPct val="0"/>
        </a:spcAft>
        <a:defRPr sz="2000">
          <a:solidFill>
            <a:schemeClr val="tx1"/>
          </a:solidFill>
          <a:latin typeface="+mn-lt"/>
        </a:defRPr>
      </a:lvl8pPr>
      <a:lvl9pPr marL="3651250" indent="-228600" algn="l" rtl="0" eaLnBrk="1" fontAlgn="base" hangingPunct="1">
        <a:lnSpc>
          <a:spcPct val="110000"/>
        </a:lnSpc>
        <a:spcBef>
          <a:spcPct val="20000"/>
        </a:spcBef>
        <a:spcAft>
          <a:spcPct val="0"/>
        </a:spcAft>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31640" y="3645024"/>
            <a:ext cx="6552728" cy="1080120"/>
          </a:xfrm>
        </p:spPr>
        <p:txBody>
          <a:bodyPr/>
          <a:lstStyle/>
          <a:p>
            <a:r>
              <a:rPr lang="da-DK" sz="2400" dirty="0" smtClean="0"/>
              <a:t>Kort introduktion til analysens konklusioner og spørgsmål til refleksion over egen praksis</a:t>
            </a:r>
            <a:endParaRPr lang="da-DK" sz="2400" dirty="0"/>
          </a:p>
        </p:txBody>
      </p:sp>
      <p:sp>
        <p:nvSpPr>
          <p:cNvPr id="4" name="Pladsholder til tekst 3"/>
          <p:cNvSpPr>
            <a:spLocks noGrp="1"/>
          </p:cNvSpPr>
          <p:nvPr>
            <p:ph type="body" sz="quarter" idx="10"/>
          </p:nvPr>
        </p:nvSpPr>
        <p:spPr/>
        <p:txBody>
          <a:bodyPr/>
          <a:lstStyle/>
          <a:p>
            <a:r>
              <a:rPr lang="da-DK" sz="3400" dirty="0" smtClean="0">
                <a:solidFill>
                  <a:schemeClr val="accent3"/>
                </a:solidFill>
              </a:rPr>
              <a:t>Specialundervisning på folkeskoleområdet</a:t>
            </a:r>
            <a:endParaRPr lang="da-DK" sz="3400" dirty="0">
              <a:solidFill>
                <a:schemeClr val="accent3"/>
              </a:solidFill>
            </a:endParaRPr>
          </a:p>
          <a:p>
            <a:r>
              <a:rPr lang="da-DK" sz="2800" dirty="0" smtClean="0">
                <a:solidFill>
                  <a:schemeClr val="accent3"/>
                </a:solidFill>
              </a:rPr>
              <a:t>Inspiration til økonomisk styring</a:t>
            </a:r>
            <a:endParaRPr lang="da-DK" sz="2800" dirty="0">
              <a:solidFill>
                <a:schemeClr val="accent3"/>
              </a:solidFill>
            </a:endParaRPr>
          </a:p>
        </p:txBody>
      </p:sp>
    </p:spTree>
    <p:extLst>
      <p:ext uri="{BB962C8B-B14F-4D97-AF65-F5344CB8AC3E}">
        <p14:creationId xmlns:p14="http://schemas.microsoft.com/office/powerpoint/2010/main" val="358080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10</a:t>
            </a:fld>
            <a:endParaRPr lang="da-DK" altLang="da-DK" dirty="0"/>
          </a:p>
        </p:txBody>
      </p:sp>
      <p:sp>
        <p:nvSpPr>
          <p:cNvPr id="4" name="Titel 3"/>
          <p:cNvSpPr>
            <a:spLocks noGrp="1"/>
          </p:cNvSpPr>
          <p:nvPr>
            <p:ph type="title"/>
          </p:nvPr>
        </p:nvSpPr>
        <p:spPr/>
        <p:txBody>
          <a:bodyPr anchor="ctr"/>
          <a:lstStyle/>
          <a:p>
            <a:r>
              <a:rPr lang="da-DK" dirty="0" smtClean="0"/>
              <a:t>         </a:t>
            </a:r>
            <a:r>
              <a:rPr lang="da-DK" dirty="0" smtClean="0">
                <a:solidFill>
                  <a:schemeClr val="accent3"/>
                </a:solidFill>
              </a:rPr>
              <a:t>Økonomistyringsmodeller</a:t>
            </a:r>
            <a:endParaRPr lang="da-DK" dirty="0">
              <a:solidFill>
                <a:schemeClr val="accent3"/>
              </a:solidFill>
            </a:endParaRPr>
          </a:p>
        </p:txBody>
      </p:sp>
      <p:sp>
        <p:nvSpPr>
          <p:cNvPr id="8" name="Tekstfelt 7"/>
          <p:cNvSpPr txBox="1"/>
          <p:nvPr/>
        </p:nvSpPr>
        <p:spPr>
          <a:xfrm>
            <a:off x="0" y="220578"/>
            <a:ext cx="9144000" cy="400110"/>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latin typeface="+mj-lt"/>
              </a:rPr>
              <a:t>Eksempel</a:t>
            </a:r>
            <a:endParaRPr lang="da-DK" sz="2000" dirty="0">
              <a:ln w="9525">
                <a:solidFill>
                  <a:schemeClr val="bg1"/>
                </a:solidFill>
                <a:prstDash val="solid"/>
              </a:ln>
              <a:solidFill>
                <a:schemeClr val="bg1"/>
              </a:solidFill>
              <a:latin typeface="+mj-lt"/>
            </a:endParaRPr>
          </a:p>
        </p:txBody>
      </p:sp>
      <p:pic>
        <p:nvPicPr>
          <p:cNvPr id="9" name="Billede 8"/>
          <p:cNvPicPr>
            <a:picLocks noChangeAspect="1"/>
          </p:cNvPicPr>
          <p:nvPr/>
        </p:nvPicPr>
        <p:blipFill rotWithShape="1">
          <a:blip r:embed="rId2" cstate="print">
            <a:extLst>
              <a:ext uri="{28A0092B-C50C-407E-A947-70E740481C1C}">
                <a14:useLocalDpi xmlns:a14="http://schemas.microsoft.com/office/drawing/2010/main" val="0"/>
              </a:ext>
            </a:extLst>
          </a:blip>
          <a:srcRect t="9131" r="52065" b="26951"/>
          <a:stretch/>
        </p:blipFill>
        <p:spPr bwMode="auto">
          <a:xfrm>
            <a:off x="177955" y="864329"/>
            <a:ext cx="817200" cy="612810"/>
          </a:xfrm>
          <a:prstGeom prst="rect">
            <a:avLst/>
          </a:prstGeom>
          <a:ln>
            <a:noFill/>
          </a:ln>
          <a:extLst>
            <a:ext uri="{53640926-AAD7-44D8-BBD7-CCE9431645EC}">
              <a14:shadowObscured xmlns:a14="http://schemas.microsoft.com/office/drawing/2010/main"/>
            </a:ext>
          </a:extLst>
        </p:spPr>
      </p:pic>
      <p:graphicFrame>
        <p:nvGraphicFramePr>
          <p:cNvPr id="3" name="Tabel 2"/>
          <p:cNvGraphicFramePr>
            <a:graphicFrameLocks noGrp="1"/>
          </p:cNvGraphicFramePr>
          <p:nvPr>
            <p:extLst>
              <p:ext uri="{D42A27DB-BD31-4B8C-83A1-F6EECF244321}">
                <p14:modId xmlns:p14="http://schemas.microsoft.com/office/powerpoint/2010/main" val="216025201"/>
              </p:ext>
            </p:extLst>
          </p:nvPr>
        </p:nvGraphicFramePr>
        <p:xfrm>
          <a:off x="323528" y="2132856"/>
          <a:ext cx="8424935" cy="4026946"/>
        </p:xfrm>
        <a:graphic>
          <a:graphicData uri="http://schemas.openxmlformats.org/drawingml/2006/table">
            <a:tbl>
              <a:tblPr firstRow="1" firstCol="1" bandRow="1">
                <a:tableStyleId>{F5AB1C69-6EDB-4FF4-983F-18BD219EF322}</a:tableStyleId>
              </a:tblPr>
              <a:tblGrid>
                <a:gridCol w="1684987">
                  <a:extLst>
                    <a:ext uri="{9D8B030D-6E8A-4147-A177-3AD203B41FA5}">
                      <a16:colId xmlns:a16="http://schemas.microsoft.com/office/drawing/2014/main" val="2852950616"/>
                    </a:ext>
                  </a:extLst>
                </a:gridCol>
                <a:gridCol w="1684987">
                  <a:extLst>
                    <a:ext uri="{9D8B030D-6E8A-4147-A177-3AD203B41FA5}">
                      <a16:colId xmlns:a16="http://schemas.microsoft.com/office/drawing/2014/main" val="1975490415"/>
                    </a:ext>
                  </a:extLst>
                </a:gridCol>
                <a:gridCol w="1670586">
                  <a:extLst>
                    <a:ext uri="{9D8B030D-6E8A-4147-A177-3AD203B41FA5}">
                      <a16:colId xmlns:a16="http://schemas.microsoft.com/office/drawing/2014/main" val="2915299435"/>
                    </a:ext>
                  </a:extLst>
                </a:gridCol>
                <a:gridCol w="1728192">
                  <a:extLst>
                    <a:ext uri="{9D8B030D-6E8A-4147-A177-3AD203B41FA5}">
                      <a16:colId xmlns:a16="http://schemas.microsoft.com/office/drawing/2014/main" val="2325386539"/>
                    </a:ext>
                  </a:extLst>
                </a:gridCol>
                <a:gridCol w="1656183">
                  <a:extLst>
                    <a:ext uri="{9D8B030D-6E8A-4147-A177-3AD203B41FA5}">
                      <a16:colId xmlns:a16="http://schemas.microsoft.com/office/drawing/2014/main" val="2399489690"/>
                    </a:ext>
                  </a:extLst>
                </a:gridCol>
              </a:tblGrid>
              <a:tr h="167699">
                <a:tc>
                  <a:txBody>
                    <a:bodyPr/>
                    <a:lstStyle/>
                    <a:p>
                      <a:pPr>
                        <a:spcAft>
                          <a:spcPts val="0"/>
                        </a:spcAft>
                      </a:pPr>
                      <a:r>
                        <a:rPr lang="da-DK" sz="1200" dirty="0">
                          <a:effectLst/>
                        </a:rPr>
                        <a:t> </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200" dirty="0">
                          <a:effectLst/>
                        </a:rPr>
                        <a:t>Gribskov</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200" dirty="0">
                          <a:effectLst/>
                        </a:rPr>
                        <a:t>Guldborgsund</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200" dirty="0">
                          <a:effectLst/>
                        </a:rPr>
                        <a:t>Sønderborg</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200" dirty="0">
                          <a:effectLst/>
                        </a:rPr>
                        <a:t>Varde</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5258821"/>
                  </a:ext>
                </a:extLst>
              </a:tr>
              <a:tr h="1329288">
                <a:tc>
                  <a:txBody>
                    <a:bodyPr/>
                    <a:lstStyle/>
                    <a:p>
                      <a:pPr>
                        <a:spcAft>
                          <a:spcPts val="0"/>
                        </a:spcAft>
                      </a:pPr>
                      <a:r>
                        <a:rPr lang="da-DK" sz="1200" b="0" dirty="0">
                          <a:effectLst/>
                        </a:rPr>
                        <a:t>Segregeringstaksten</a:t>
                      </a:r>
                      <a:endParaRPr lang="da-DK"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Fuld betaling, omkostningsægte takster for hvert tilbud (flertallet af takster mellem 100.000 og 500.000 kr</a:t>
                      </a:r>
                      <a:r>
                        <a:rPr lang="da-DK" sz="1200" dirty="0" smtClean="0">
                          <a:effectLst/>
                        </a:rPr>
                        <a:t>.)</a:t>
                      </a:r>
                      <a:endParaRPr lang="da-DK" sz="1200" dirty="0">
                        <a:effectLst/>
                      </a:endParaRPr>
                    </a:p>
                  </a:txBody>
                  <a:tcPr marL="68580" marR="68580" marT="0" marB="0"/>
                </a:tc>
                <a:tc>
                  <a:txBody>
                    <a:bodyPr/>
                    <a:lstStyle/>
                    <a:p>
                      <a:pPr>
                        <a:spcAft>
                          <a:spcPts val="0"/>
                        </a:spcAft>
                      </a:pPr>
                      <a:r>
                        <a:rPr lang="da-DK" sz="1200" dirty="0" smtClean="0">
                          <a:effectLst/>
                        </a:rPr>
                        <a:t>Ni </a:t>
                      </a:r>
                      <a:r>
                        <a:rPr lang="da-DK" sz="1200" dirty="0">
                          <a:effectLst/>
                        </a:rPr>
                        <a:t>takster – kombination af klassetrin (ind-, mellem- og udskoling) og af støttebehov (A, B, C). (</a:t>
                      </a:r>
                      <a:r>
                        <a:rPr lang="da-DK" sz="1200" dirty="0" smtClean="0">
                          <a:effectLst/>
                        </a:rPr>
                        <a:t>118.000-333.000 </a:t>
                      </a:r>
                      <a:r>
                        <a:rPr lang="da-DK" sz="1200" dirty="0">
                          <a:effectLst/>
                        </a:rPr>
                        <a:t>kr</a:t>
                      </a:r>
                      <a:r>
                        <a:rPr lang="da-DK" sz="1200" dirty="0" smtClean="0">
                          <a:effectLst/>
                        </a:rPr>
                        <a:t>.)</a:t>
                      </a:r>
                      <a:endParaRPr lang="da-DK" sz="1200" dirty="0">
                        <a:effectLst/>
                      </a:endParaRPr>
                    </a:p>
                  </a:txBody>
                  <a:tcPr marL="68580" marR="68580" marT="0" marB="0"/>
                </a:tc>
                <a:tc>
                  <a:txBody>
                    <a:bodyPr/>
                    <a:lstStyle/>
                    <a:p>
                      <a:pPr>
                        <a:spcAft>
                          <a:spcPts val="0"/>
                        </a:spcAft>
                      </a:pPr>
                      <a:r>
                        <a:rPr lang="da-DK" sz="1200" dirty="0">
                          <a:effectLst/>
                        </a:rPr>
                        <a:t>100.000 kr. (+ alm elevgrundtakst)</a:t>
                      </a:r>
                    </a:p>
                    <a:p>
                      <a:pPr>
                        <a:spcAft>
                          <a:spcPts val="0"/>
                        </a:spcAft>
                      </a:pPr>
                      <a:r>
                        <a:rPr lang="da-DK" sz="1200" dirty="0">
                          <a:effectLst/>
                        </a:rPr>
                        <a:t> </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51.000 kr. </a:t>
                      </a:r>
                      <a:r>
                        <a:rPr lang="da-DK" sz="1200" dirty="0" smtClean="0">
                          <a:effectLst/>
                        </a:rPr>
                        <a:t>(+ alm</a:t>
                      </a:r>
                      <a:r>
                        <a:rPr lang="da-DK" sz="1200" dirty="0">
                          <a:effectLst/>
                        </a:rPr>
                        <a:t>. elevgrundtakst)</a:t>
                      </a:r>
                    </a:p>
                    <a:p>
                      <a:pPr>
                        <a:spcAft>
                          <a:spcPts val="0"/>
                        </a:spcAft>
                      </a:pPr>
                      <a:r>
                        <a:rPr lang="da-DK" sz="1200" dirty="0">
                          <a:effectLst/>
                        </a:rPr>
                        <a:t> </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8019848"/>
                  </a:ext>
                </a:extLst>
              </a:tr>
              <a:tr h="503098">
                <a:tc>
                  <a:txBody>
                    <a:bodyPr/>
                    <a:lstStyle/>
                    <a:p>
                      <a:pPr>
                        <a:spcAft>
                          <a:spcPts val="0"/>
                        </a:spcAft>
                      </a:pPr>
                      <a:r>
                        <a:rPr lang="da-DK" sz="1200" b="0" dirty="0" smtClean="0">
                          <a:effectLst/>
                        </a:rPr>
                        <a:t>Specialundervisnings-tilbud</a:t>
                      </a:r>
                      <a:r>
                        <a:rPr lang="da-DK" sz="1200" b="0" dirty="0">
                          <a:effectLst/>
                        </a:rPr>
                        <a:t>, som ikke er </a:t>
                      </a:r>
                      <a:r>
                        <a:rPr lang="da-DK" sz="1200" b="0" dirty="0" smtClean="0">
                          <a:effectLst/>
                        </a:rPr>
                        <a:t>omfattet</a:t>
                      </a:r>
                      <a:endParaRPr lang="da-DK"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Ingen</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Autismecenter og centerklasserække</a:t>
                      </a:r>
                    </a:p>
                    <a:p>
                      <a:pPr>
                        <a:spcAft>
                          <a:spcPts val="0"/>
                        </a:spcAft>
                      </a:pPr>
                      <a:r>
                        <a:rPr lang="da-DK" sz="1200" dirty="0">
                          <a:effectLst/>
                        </a:rPr>
                        <a:t> </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Ingen</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Ingen</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8260744"/>
                  </a:ext>
                </a:extLst>
              </a:tr>
              <a:tr h="711514">
                <a:tc>
                  <a:txBody>
                    <a:bodyPr/>
                    <a:lstStyle/>
                    <a:p>
                      <a:pPr>
                        <a:spcAft>
                          <a:spcPts val="0"/>
                        </a:spcAft>
                      </a:pPr>
                      <a:r>
                        <a:rPr lang="da-DK" sz="1200" b="0" dirty="0">
                          <a:effectLst/>
                        </a:rPr>
                        <a:t>Visitation til specialundervisning</a:t>
                      </a:r>
                      <a:endParaRPr lang="da-DK"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Skolelederen </a:t>
                      </a:r>
                      <a:r>
                        <a:rPr lang="da-DK" sz="1200" dirty="0" smtClean="0">
                          <a:effectLst/>
                        </a:rPr>
                        <a:t>indstiller, </a:t>
                      </a:r>
                      <a:r>
                        <a:rPr lang="da-DK" sz="1200" dirty="0">
                          <a:effectLst/>
                        </a:rPr>
                        <a:t>og visitationsudvalget henviser</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Skolelederen </a:t>
                      </a:r>
                      <a:r>
                        <a:rPr lang="da-DK" sz="1200" dirty="0" smtClean="0">
                          <a:effectLst/>
                        </a:rPr>
                        <a:t>indstiller, </a:t>
                      </a:r>
                      <a:r>
                        <a:rPr lang="da-DK" sz="1200" dirty="0">
                          <a:effectLst/>
                        </a:rPr>
                        <a:t>og visitationsudvalget henviser</a:t>
                      </a:r>
                    </a:p>
                    <a:p>
                      <a:pPr>
                        <a:spcAft>
                          <a:spcPts val="0"/>
                        </a:spcAft>
                      </a:pPr>
                      <a:r>
                        <a:rPr lang="da-DK" sz="1200" dirty="0">
                          <a:effectLst/>
                        </a:rPr>
                        <a:t> </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Skolelederen </a:t>
                      </a:r>
                      <a:r>
                        <a:rPr lang="da-DK" sz="1200" dirty="0" smtClean="0">
                          <a:effectLst/>
                        </a:rPr>
                        <a:t>indstiller, </a:t>
                      </a:r>
                      <a:r>
                        <a:rPr lang="da-DK" sz="1200" dirty="0">
                          <a:effectLst/>
                        </a:rPr>
                        <a:t>og visitationsudvalget henviser</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Skolelederen </a:t>
                      </a:r>
                      <a:r>
                        <a:rPr lang="da-DK" sz="1200" dirty="0" smtClean="0">
                          <a:effectLst/>
                        </a:rPr>
                        <a:t>indstiller, </a:t>
                      </a:r>
                      <a:r>
                        <a:rPr lang="da-DK" sz="1200" dirty="0">
                          <a:effectLst/>
                        </a:rPr>
                        <a:t>og visitationsudvalget henviser</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6226775"/>
                  </a:ext>
                </a:extLst>
              </a:tr>
              <a:tr h="670797">
                <a:tc>
                  <a:txBody>
                    <a:bodyPr/>
                    <a:lstStyle/>
                    <a:p>
                      <a:pPr>
                        <a:spcAft>
                          <a:spcPts val="0"/>
                        </a:spcAft>
                      </a:pPr>
                      <a:r>
                        <a:rPr lang="da-DK" sz="1200" b="0" dirty="0">
                          <a:effectLst/>
                        </a:rPr>
                        <a:t>Tildeling af ressourcer</a:t>
                      </a:r>
                      <a:endParaRPr lang="da-DK"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Socioøkonomi </a:t>
                      </a:r>
                    </a:p>
                    <a:p>
                      <a:pPr>
                        <a:spcAft>
                          <a:spcPts val="0"/>
                        </a:spcAft>
                      </a:pPr>
                      <a:r>
                        <a:rPr lang="da-DK" sz="1200" dirty="0">
                          <a:effectLst/>
                        </a:rPr>
                        <a:t> </a:t>
                      </a:r>
                    </a:p>
                    <a:p>
                      <a:pPr>
                        <a:spcAft>
                          <a:spcPts val="0"/>
                        </a:spcAft>
                      </a:pPr>
                      <a:r>
                        <a:rPr lang="da-DK" sz="1200" dirty="0">
                          <a:effectLst/>
                        </a:rPr>
                        <a:t>Bosætning</a:t>
                      </a:r>
                    </a:p>
                    <a:p>
                      <a:pPr>
                        <a:spcAft>
                          <a:spcPts val="0"/>
                        </a:spcAft>
                      </a:pPr>
                      <a:r>
                        <a:rPr lang="da-DK" sz="1200" dirty="0">
                          <a:effectLst/>
                        </a:rPr>
                        <a:t> </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Socioøkonomi </a:t>
                      </a:r>
                    </a:p>
                    <a:p>
                      <a:pPr>
                        <a:spcAft>
                          <a:spcPts val="0"/>
                        </a:spcAft>
                      </a:pPr>
                      <a:r>
                        <a:rPr lang="da-DK" sz="1200" dirty="0">
                          <a:effectLst/>
                        </a:rPr>
                        <a:t> </a:t>
                      </a:r>
                    </a:p>
                    <a:p>
                      <a:pPr>
                        <a:spcAft>
                          <a:spcPts val="0"/>
                        </a:spcAft>
                      </a:pPr>
                      <a:r>
                        <a:rPr lang="da-DK" sz="1200" dirty="0">
                          <a:effectLst/>
                        </a:rPr>
                        <a:t>Indskrivning</a:t>
                      </a:r>
                    </a:p>
                    <a:p>
                      <a:pPr>
                        <a:spcAft>
                          <a:spcPts val="0"/>
                        </a:spcAft>
                      </a:pPr>
                      <a:r>
                        <a:rPr lang="da-DK" sz="1200" dirty="0">
                          <a:effectLst/>
                        </a:rPr>
                        <a:t> </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Socioøkonomi</a:t>
                      </a:r>
                    </a:p>
                    <a:p>
                      <a:pPr>
                        <a:spcAft>
                          <a:spcPts val="0"/>
                        </a:spcAft>
                      </a:pPr>
                      <a:r>
                        <a:rPr lang="da-DK" sz="1200" dirty="0">
                          <a:effectLst/>
                        </a:rPr>
                        <a:t> </a:t>
                      </a:r>
                    </a:p>
                    <a:p>
                      <a:pPr>
                        <a:spcAft>
                          <a:spcPts val="0"/>
                        </a:spcAft>
                      </a:pPr>
                      <a:r>
                        <a:rPr lang="da-DK" sz="1200" dirty="0">
                          <a:effectLst/>
                        </a:rPr>
                        <a:t>Indskrivning</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Elevtal og justering</a:t>
                      </a:r>
                    </a:p>
                    <a:p>
                      <a:pPr>
                        <a:spcAft>
                          <a:spcPts val="0"/>
                        </a:spcAft>
                      </a:pPr>
                      <a:r>
                        <a:rPr lang="da-DK" sz="1200" dirty="0">
                          <a:effectLst/>
                        </a:rPr>
                        <a:t> </a:t>
                      </a:r>
                    </a:p>
                    <a:p>
                      <a:pPr>
                        <a:spcAft>
                          <a:spcPts val="0"/>
                        </a:spcAft>
                      </a:pPr>
                      <a:r>
                        <a:rPr lang="da-DK" sz="1200" dirty="0">
                          <a:effectLst/>
                        </a:rPr>
                        <a:t>Indskrivning</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2900917"/>
                  </a:ext>
                </a:extLst>
              </a:tr>
              <a:tr h="503098">
                <a:tc>
                  <a:txBody>
                    <a:bodyPr/>
                    <a:lstStyle/>
                    <a:p>
                      <a:pPr>
                        <a:spcAft>
                          <a:spcPts val="0"/>
                        </a:spcAft>
                      </a:pPr>
                      <a:r>
                        <a:rPr lang="da-DK" sz="1200" b="0" dirty="0">
                          <a:effectLst/>
                        </a:rPr>
                        <a:t>Afgrænsning af betalingsforpligtigelsen</a:t>
                      </a:r>
                      <a:endParaRPr lang="da-DK"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Bosætning</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Bosætning</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Indskrivning</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200" dirty="0">
                          <a:effectLst/>
                        </a:rPr>
                        <a:t>Indskrivning</a:t>
                      </a: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4255770"/>
                  </a:ext>
                </a:extLst>
              </a:tr>
            </a:tbl>
          </a:graphicData>
        </a:graphic>
      </p:graphicFrame>
      <p:sp>
        <p:nvSpPr>
          <p:cNvPr id="5" name="Tekstfelt 4"/>
          <p:cNvSpPr txBox="1"/>
          <p:nvPr/>
        </p:nvSpPr>
        <p:spPr>
          <a:xfrm>
            <a:off x="323528" y="1628800"/>
            <a:ext cx="8424935" cy="400110"/>
          </a:xfrm>
          <a:prstGeom prst="rect">
            <a:avLst/>
          </a:prstGeom>
          <a:noFill/>
        </p:spPr>
        <p:txBody>
          <a:bodyPr wrap="square" rtlCol="0">
            <a:spAutoFit/>
          </a:bodyPr>
          <a:lstStyle/>
          <a:p>
            <a:r>
              <a:rPr lang="da-DK" sz="2000" dirty="0" smtClean="0"/>
              <a:t>Eksempel på variationen i decentrale finansieringsmodeller</a:t>
            </a:r>
            <a:endParaRPr lang="da-DK" sz="2000" dirty="0"/>
          </a:p>
        </p:txBody>
      </p:sp>
    </p:spTree>
    <p:extLst>
      <p:ext uri="{BB962C8B-B14F-4D97-AF65-F5344CB8AC3E}">
        <p14:creationId xmlns:p14="http://schemas.microsoft.com/office/powerpoint/2010/main" val="2062498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11</a:t>
            </a:fld>
            <a:endParaRPr lang="da-DK" altLang="da-DK" dirty="0"/>
          </a:p>
        </p:txBody>
      </p:sp>
      <p:sp>
        <p:nvSpPr>
          <p:cNvPr id="3" name="Pladsholder til tekst 2"/>
          <p:cNvSpPr>
            <a:spLocks noGrp="1"/>
          </p:cNvSpPr>
          <p:nvPr>
            <p:ph type="body" sz="quarter" idx="11"/>
          </p:nvPr>
        </p:nvSpPr>
        <p:spPr>
          <a:xfrm>
            <a:off x="110504" y="1480434"/>
            <a:ext cx="8928992" cy="4880020"/>
          </a:xfrm>
        </p:spPr>
        <p:txBody>
          <a:bodyPr/>
          <a:lstStyle/>
          <a:p>
            <a:pPr marL="0" indent="0">
              <a:buNone/>
            </a:pPr>
            <a:r>
              <a:rPr lang="da-DK" sz="1600" b="1" dirty="0" smtClean="0"/>
              <a:t>Spørgsmål til refleksion over egen praksis</a:t>
            </a:r>
          </a:p>
          <a:p>
            <a:r>
              <a:rPr lang="da-DK" sz="1600" b="1" dirty="0" smtClean="0"/>
              <a:t>Ved en decentral finansieringsmodel:</a:t>
            </a:r>
          </a:p>
          <a:p>
            <a:pPr lvl="1">
              <a:buFont typeface="Courier New" panose="02070309020205020404" pitchFamily="49" charset="0"/>
              <a:buChar char="o"/>
            </a:pPr>
            <a:r>
              <a:rPr lang="da-DK" sz="1400" dirty="0" smtClean="0"/>
              <a:t>Hvordan sikres, at skoler ikke undlader at indstille til specialundervisning, hvor det er fagligt relevant?</a:t>
            </a:r>
          </a:p>
          <a:p>
            <a:pPr lvl="1">
              <a:buFont typeface="Courier New" panose="02070309020205020404" pitchFamily="49" charset="0"/>
              <a:buChar char="o"/>
            </a:pPr>
            <a:r>
              <a:rPr lang="da-DK" sz="1400" dirty="0" smtClean="0"/>
              <a:t>Er modellen tilpasset den lokale kontekst, fx skolestrukturen?</a:t>
            </a:r>
          </a:p>
          <a:p>
            <a:pPr lvl="1">
              <a:buFont typeface="Courier New" panose="02070309020205020404" pitchFamily="49" charset="0"/>
              <a:buChar char="o"/>
            </a:pPr>
            <a:r>
              <a:rPr lang="da-DK" sz="1400" dirty="0" smtClean="0"/>
              <a:t>Er der sammenhæng mellem finansieringsmodellen, den faglige strategi og visitationsprocessen? </a:t>
            </a:r>
          </a:p>
          <a:p>
            <a:pPr lvl="1">
              <a:buFont typeface="Courier New" panose="02070309020205020404" pitchFamily="49" charset="0"/>
              <a:buChar char="o"/>
            </a:pPr>
            <a:r>
              <a:rPr lang="da-DK" sz="1400" dirty="0" smtClean="0"/>
              <a:t>Giver segregeringstaksten et tilstrækkeligt incitament til at skabe inkluderende læringsmijø?</a:t>
            </a:r>
          </a:p>
          <a:p>
            <a:pPr lvl="1">
              <a:buFont typeface="Courier New" panose="02070309020205020404" pitchFamily="49" charset="0"/>
              <a:buChar char="o"/>
            </a:pPr>
            <a:r>
              <a:rPr lang="da-DK" sz="1400" dirty="0" smtClean="0"/>
              <a:t>Indgår alle specialundervisningstilbud i finansieringsmodellen? Hvis ikke – giver det anledning til flere henvisninger end forventet til netop disse tilbud? </a:t>
            </a:r>
          </a:p>
          <a:p>
            <a:pPr lvl="1">
              <a:buFont typeface="Courier New" panose="02070309020205020404" pitchFamily="49" charset="0"/>
              <a:buChar char="o"/>
            </a:pPr>
            <a:r>
              <a:rPr lang="da-DK" sz="1400" dirty="0" smtClean="0"/>
              <a:t>Hvordan sikres, at ressourcetildelingen til skolerne tager højde for, at skolernes elever kan have objektivt forskellige behov for specialundervisning?</a:t>
            </a:r>
          </a:p>
          <a:p>
            <a:r>
              <a:rPr lang="da-DK" sz="1600" b="1" dirty="0" smtClean="0"/>
              <a:t>Ved en central finansieringsmodel</a:t>
            </a:r>
            <a:r>
              <a:rPr lang="da-DK" sz="1600" dirty="0" smtClean="0"/>
              <a:t>:</a:t>
            </a:r>
          </a:p>
          <a:p>
            <a:pPr lvl="1">
              <a:buFont typeface="Courier New" panose="02070309020205020404" pitchFamily="49" charset="0"/>
              <a:buChar char="o"/>
            </a:pPr>
            <a:r>
              <a:rPr lang="da-DK" sz="1400" dirty="0" smtClean="0"/>
              <a:t>Er der implementeret en fagligt velfunderet strategi, som understøtter ressourcebevidsthed, på alle kommunens skoler? Følger I op på, om strategiens målsætninger og principper efterleves i praksis?</a:t>
            </a:r>
          </a:p>
          <a:p>
            <a:pPr lvl="1">
              <a:buFont typeface="Courier New" panose="02070309020205020404" pitchFamily="49" charset="0"/>
              <a:buChar char="o"/>
            </a:pPr>
            <a:r>
              <a:rPr lang="da-DK" sz="1400" dirty="0" smtClean="0"/>
              <a:t>Er der taget stilling til procedurer og principper for vejledning og sparring om skolelederens indsatser i forhold til den enkelte elev? Understøtter principperne implementeringen af en fælles kommunal praksis på de enkelte skoler?</a:t>
            </a:r>
          </a:p>
          <a:p>
            <a:pPr lvl="1">
              <a:buFont typeface="Courier New" panose="02070309020205020404" pitchFamily="49" charset="0"/>
              <a:buChar char="o"/>
            </a:pPr>
            <a:r>
              <a:rPr lang="da-DK" sz="1400" dirty="0" smtClean="0"/>
              <a:t>Er der taget stilling til – og bevidsthed i organisationen om – hvilke økonomistyringsprincipper, der gælder ift. finansiering af evt. merforbrug og ift. regulering af budgetrammen for specialundervisning?</a:t>
            </a:r>
          </a:p>
        </p:txBody>
      </p:sp>
      <p:sp>
        <p:nvSpPr>
          <p:cNvPr id="4" name="Titel 3"/>
          <p:cNvSpPr>
            <a:spLocks noGrp="1"/>
          </p:cNvSpPr>
          <p:nvPr>
            <p:ph type="title"/>
          </p:nvPr>
        </p:nvSpPr>
        <p:spPr/>
        <p:txBody>
          <a:bodyPr anchor="ctr"/>
          <a:lstStyle/>
          <a:p>
            <a:r>
              <a:rPr lang="da-DK" dirty="0" smtClean="0"/>
              <a:t>         </a:t>
            </a:r>
            <a:r>
              <a:rPr lang="da-DK" dirty="0" smtClean="0">
                <a:solidFill>
                  <a:schemeClr val="accent3"/>
                </a:solidFill>
              </a:rPr>
              <a:t>Økonomistyringsmodeller</a:t>
            </a:r>
            <a:endParaRPr lang="da-DK" dirty="0">
              <a:solidFill>
                <a:schemeClr val="accent3"/>
              </a:solidFill>
            </a:endParaRPr>
          </a:p>
        </p:txBody>
      </p:sp>
      <p:sp>
        <p:nvSpPr>
          <p:cNvPr id="7" name="Tekstfelt 6"/>
          <p:cNvSpPr txBox="1"/>
          <p:nvPr/>
        </p:nvSpPr>
        <p:spPr>
          <a:xfrm>
            <a:off x="0" y="220578"/>
            <a:ext cx="9144000" cy="400110"/>
          </a:xfrm>
          <a:prstGeom prst="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effectLst>
                  <a:outerShdw blurRad="50800" dist="38100" dir="2700000" algn="tl" rotWithShape="0">
                    <a:prstClr val="black">
                      <a:alpha val="40000"/>
                    </a:prstClr>
                  </a:outerShdw>
                </a:effectLst>
                <a:latin typeface="+mj-lt"/>
              </a:rPr>
              <a:t>Spørgsmål</a:t>
            </a:r>
            <a:endParaRPr lang="da-DK" sz="2000" dirty="0">
              <a:ln w="9525">
                <a:solidFill>
                  <a:schemeClr val="bg1"/>
                </a:solidFill>
                <a:prstDash val="solid"/>
              </a:ln>
              <a:solidFill>
                <a:schemeClr val="bg1"/>
              </a:solidFill>
              <a:effectLst>
                <a:outerShdw blurRad="50800" dist="38100" dir="2700000" algn="tl" rotWithShape="0">
                  <a:prstClr val="black">
                    <a:alpha val="40000"/>
                  </a:prstClr>
                </a:outerShdw>
              </a:effectLst>
              <a:latin typeface="+mj-lt"/>
            </a:endParaRPr>
          </a:p>
        </p:txBody>
      </p:sp>
      <p:pic>
        <p:nvPicPr>
          <p:cNvPr id="8" name="Billede 7"/>
          <p:cNvPicPr>
            <a:picLocks noChangeAspect="1"/>
          </p:cNvPicPr>
          <p:nvPr/>
        </p:nvPicPr>
        <p:blipFill rotWithShape="1">
          <a:blip r:embed="rId2" cstate="print">
            <a:extLst>
              <a:ext uri="{28A0092B-C50C-407E-A947-70E740481C1C}">
                <a14:useLocalDpi xmlns:a14="http://schemas.microsoft.com/office/drawing/2010/main" val="0"/>
              </a:ext>
            </a:extLst>
          </a:blip>
          <a:srcRect t="9131" r="52065" b="26951"/>
          <a:stretch/>
        </p:blipFill>
        <p:spPr bwMode="auto">
          <a:xfrm>
            <a:off x="177955" y="864329"/>
            <a:ext cx="817200" cy="6128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9686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12</a:t>
            </a:fld>
            <a:endParaRPr lang="da-DK" altLang="da-DK" dirty="0"/>
          </a:p>
        </p:txBody>
      </p:sp>
      <p:sp>
        <p:nvSpPr>
          <p:cNvPr id="3" name="Pladsholder til tekst 2"/>
          <p:cNvSpPr>
            <a:spLocks noGrp="1"/>
          </p:cNvSpPr>
          <p:nvPr>
            <p:ph type="body" sz="quarter" idx="11"/>
          </p:nvPr>
        </p:nvSpPr>
        <p:spPr>
          <a:xfrm>
            <a:off x="0" y="1772816"/>
            <a:ext cx="8928992" cy="4210245"/>
          </a:xfrm>
        </p:spPr>
        <p:txBody>
          <a:bodyPr/>
          <a:lstStyle/>
          <a:p>
            <a:pPr>
              <a:spcBef>
                <a:spcPts val="600"/>
              </a:spcBef>
              <a:spcAft>
                <a:spcPts val="600"/>
              </a:spcAft>
            </a:pPr>
            <a:r>
              <a:rPr lang="da-DK" sz="1600" dirty="0" smtClean="0"/>
              <a:t>Kommunerne kan med fordel </a:t>
            </a:r>
            <a:r>
              <a:rPr lang="da-DK" sz="1600" b="1" dirty="0" smtClean="0"/>
              <a:t>videreudvikle PPRs konsultative rolle</a:t>
            </a:r>
            <a:r>
              <a:rPr lang="da-DK" sz="1600" dirty="0" smtClean="0"/>
              <a:t>, idet prioriteringen af det forebyggende arbejde vil understøtte den faglige strategi.</a:t>
            </a:r>
          </a:p>
          <a:p>
            <a:pPr>
              <a:spcBef>
                <a:spcPts val="600"/>
              </a:spcBef>
              <a:spcAft>
                <a:spcPts val="600"/>
              </a:spcAft>
            </a:pPr>
            <a:r>
              <a:rPr lang="da-DK" sz="1600" dirty="0" smtClean="0"/>
              <a:t>Analysen peger på, at der med fordel kan opstilles </a:t>
            </a:r>
            <a:r>
              <a:rPr lang="da-DK" sz="1600" b="1" dirty="0" smtClean="0"/>
              <a:t>krav til, hvornår og hvordan PPR skal inddrages</a:t>
            </a:r>
            <a:r>
              <a:rPr lang="da-DK" sz="1600" dirty="0" smtClean="0"/>
              <a:t>, således at der sikres en systematisk involvering og inddragelse af deres viden.</a:t>
            </a:r>
          </a:p>
          <a:p>
            <a:pPr>
              <a:spcBef>
                <a:spcPts val="600"/>
              </a:spcBef>
              <a:spcAft>
                <a:spcPts val="600"/>
              </a:spcAft>
            </a:pPr>
            <a:r>
              <a:rPr lang="da-DK" sz="1600" dirty="0" smtClean="0"/>
              <a:t>Det vurderes desuden relevant, at PPR arbejder </a:t>
            </a:r>
            <a:r>
              <a:rPr lang="da-DK" sz="1600" b="1" dirty="0" smtClean="0"/>
              <a:t>konsultativt på alle niveauer</a:t>
            </a:r>
            <a:r>
              <a:rPr lang="da-DK" sz="1600" dirty="0" smtClean="0"/>
              <a:t>, dvs. i forhold til skoleledelsen, klasse- eller årgangsteamet, enkeltundervisere og familien.</a:t>
            </a:r>
          </a:p>
          <a:p>
            <a:pPr>
              <a:spcBef>
                <a:spcPts val="600"/>
              </a:spcBef>
              <a:spcAft>
                <a:spcPts val="600"/>
              </a:spcAft>
            </a:pPr>
            <a:r>
              <a:rPr lang="da-DK" sz="1600" b="1" dirty="0" smtClean="0"/>
              <a:t>Visitationsudvalgets sammensætning </a:t>
            </a:r>
            <a:r>
              <a:rPr lang="da-DK" sz="1600" dirty="0" smtClean="0"/>
              <a:t>bør sammentænkes med såvel den valgte finansieringsmodel som organiseringen af fx det tværsektorielle arbejde.</a:t>
            </a:r>
          </a:p>
          <a:p>
            <a:pPr>
              <a:spcBef>
                <a:spcPts val="600"/>
              </a:spcBef>
              <a:spcAft>
                <a:spcPts val="600"/>
              </a:spcAft>
            </a:pPr>
            <a:r>
              <a:rPr lang="da-DK" sz="1600" dirty="0" smtClean="0"/>
              <a:t>Analysen peger på, at det styringsmæssigt vil være hensigtsmæssigt, hvis </a:t>
            </a:r>
            <a:r>
              <a:rPr lang="da-DK" sz="1600" b="1" dirty="0" smtClean="0"/>
              <a:t>antallet af ad hoc visitationer nedbringes</a:t>
            </a:r>
            <a:r>
              <a:rPr lang="da-DK" sz="1600" dirty="0" smtClean="0"/>
              <a:t>, fx ved at etablere procedurer, som i videst muligt omfang samler visitationer i en årlig hovedvisitation, suppleret med enkelte fastlagte tidspunkter for løbende visitation.</a:t>
            </a:r>
          </a:p>
        </p:txBody>
      </p:sp>
      <p:sp>
        <p:nvSpPr>
          <p:cNvPr id="4" name="Titel 3"/>
          <p:cNvSpPr>
            <a:spLocks noGrp="1"/>
          </p:cNvSpPr>
          <p:nvPr>
            <p:ph type="title"/>
          </p:nvPr>
        </p:nvSpPr>
        <p:spPr/>
        <p:txBody>
          <a:bodyPr anchor="ctr"/>
          <a:lstStyle/>
          <a:p>
            <a:r>
              <a:rPr lang="da-DK" dirty="0" smtClean="0"/>
              <a:t>         </a:t>
            </a:r>
            <a:r>
              <a:rPr lang="da-DK" dirty="0" smtClean="0">
                <a:solidFill>
                  <a:schemeClr val="accent3"/>
                </a:solidFill>
              </a:rPr>
              <a:t>Visitation</a:t>
            </a:r>
            <a:endParaRPr lang="da-DK" dirty="0">
              <a:solidFill>
                <a:schemeClr val="accent3"/>
              </a:solidFill>
            </a:endParaRPr>
          </a:p>
        </p:txBody>
      </p:sp>
      <p:sp>
        <p:nvSpPr>
          <p:cNvPr id="7" name="Tekstfelt 6"/>
          <p:cNvSpPr txBox="1"/>
          <p:nvPr/>
        </p:nvSpPr>
        <p:spPr>
          <a:xfrm>
            <a:off x="0" y="220578"/>
            <a:ext cx="9144000" cy="400110"/>
          </a:xfrm>
          <a:prstGeom prst="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latin typeface="+mj-lt"/>
              </a:rPr>
              <a:t>Konklusioner</a:t>
            </a:r>
            <a:endParaRPr lang="da-DK" sz="2000" dirty="0">
              <a:ln w="9525">
                <a:solidFill>
                  <a:schemeClr val="bg1"/>
                </a:solidFill>
                <a:prstDash val="solid"/>
              </a:ln>
              <a:solidFill>
                <a:schemeClr val="bg1"/>
              </a:solidFill>
              <a:latin typeface="+mj-lt"/>
            </a:endParaRPr>
          </a:p>
        </p:txBody>
      </p:sp>
      <p:pic>
        <p:nvPicPr>
          <p:cNvPr id="8" name="Billede 7"/>
          <p:cNvPicPr>
            <a:picLocks noChangeAspect="1"/>
          </p:cNvPicPr>
          <p:nvPr/>
        </p:nvPicPr>
        <p:blipFill rotWithShape="1">
          <a:blip r:embed="rId2" cstate="print">
            <a:extLst>
              <a:ext uri="{28A0092B-C50C-407E-A947-70E740481C1C}">
                <a14:useLocalDpi xmlns:a14="http://schemas.microsoft.com/office/drawing/2010/main" val="0"/>
              </a:ext>
            </a:extLst>
          </a:blip>
          <a:srcRect t="11068" r="51287" b="25567"/>
          <a:stretch/>
        </p:blipFill>
        <p:spPr bwMode="auto">
          <a:xfrm>
            <a:off x="177955" y="888858"/>
            <a:ext cx="817200" cy="598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205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13</a:t>
            </a:fld>
            <a:endParaRPr lang="da-DK" altLang="da-DK" dirty="0"/>
          </a:p>
        </p:txBody>
      </p:sp>
      <p:sp>
        <p:nvSpPr>
          <p:cNvPr id="4" name="Titel 3"/>
          <p:cNvSpPr>
            <a:spLocks noGrp="1"/>
          </p:cNvSpPr>
          <p:nvPr>
            <p:ph type="title"/>
          </p:nvPr>
        </p:nvSpPr>
        <p:spPr/>
        <p:txBody>
          <a:bodyPr anchor="ctr"/>
          <a:lstStyle/>
          <a:p>
            <a:r>
              <a:rPr lang="da-DK" dirty="0" smtClean="0"/>
              <a:t>         </a:t>
            </a:r>
            <a:r>
              <a:rPr lang="da-DK" dirty="0" smtClean="0">
                <a:solidFill>
                  <a:schemeClr val="accent3"/>
                </a:solidFill>
              </a:rPr>
              <a:t>Visitation</a:t>
            </a:r>
            <a:endParaRPr lang="da-DK" dirty="0">
              <a:solidFill>
                <a:schemeClr val="accent3"/>
              </a:solidFill>
            </a:endParaRPr>
          </a:p>
        </p:txBody>
      </p:sp>
      <p:sp>
        <p:nvSpPr>
          <p:cNvPr id="8" name="Tekstfelt 7"/>
          <p:cNvSpPr txBox="1"/>
          <p:nvPr/>
        </p:nvSpPr>
        <p:spPr>
          <a:xfrm>
            <a:off x="1187624" y="1315692"/>
            <a:ext cx="2664296" cy="400110"/>
          </a:xfrm>
          <a:prstGeom prst="rect">
            <a:avLst/>
          </a:prstGeom>
          <a:noFill/>
        </p:spPr>
        <p:txBody>
          <a:bodyPr wrap="square" rtlCol="0">
            <a:spAutoFit/>
          </a:bodyPr>
          <a:lstStyle/>
          <a:p>
            <a:endParaRPr lang="da-DK" altLang="da-DK" sz="2000" dirty="0">
              <a:solidFill>
                <a:schemeClr val="accent3"/>
              </a:solidFill>
              <a:latin typeface="Arial" panose="020B0604020202020204" pitchFamily="34" charset="0"/>
              <a:ea typeface="+mj-ea"/>
              <a:cs typeface="Arial" panose="020B0604020202020204" pitchFamily="34" charset="0"/>
            </a:endParaRPr>
          </a:p>
        </p:txBody>
      </p:sp>
      <p:sp>
        <p:nvSpPr>
          <p:cNvPr id="9" name="Tekstfelt 8"/>
          <p:cNvSpPr txBox="1"/>
          <p:nvPr/>
        </p:nvSpPr>
        <p:spPr>
          <a:xfrm>
            <a:off x="0" y="220578"/>
            <a:ext cx="9144000" cy="400110"/>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latin typeface="+mj-lt"/>
              </a:rPr>
              <a:t>Eksempel</a:t>
            </a:r>
            <a:endParaRPr lang="da-DK" sz="2000" dirty="0">
              <a:ln w="9525">
                <a:solidFill>
                  <a:schemeClr val="bg1"/>
                </a:solidFill>
                <a:prstDash val="solid"/>
              </a:ln>
              <a:solidFill>
                <a:schemeClr val="bg1"/>
              </a:solidFill>
              <a:latin typeface="+mj-lt"/>
            </a:endParaRPr>
          </a:p>
        </p:txBody>
      </p:sp>
      <p:pic>
        <p:nvPicPr>
          <p:cNvPr id="10" name="Billede 9"/>
          <p:cNvPicPr>
            <a:picLocks noChangeAspect="1"/>
          </p:cNvPicPr>
          <p:nvPr/>
        </p:nvPicPr>
        <p:blipFill rotWithShape="1">
          <a:blip r:embed="rId3" cstate="print">
            <a:extLst>
              <a:ext uri="{28A0092B-C50C-407E-A947-70E740481C1C}">
                <a14:useLocalDpi xmlns:a14="http://schemas.microsoft.com/office/drawing/2010/main" val="0"/>
              </a:ext>
            </a:extLst>
          </a:blip>
          <a:srcRect t="11068" r="51287" b="25567"/>
          <a:stretch/>
        </p:blipFill>
        <p:spPr bwMode="auto">
          <a:xfrm>
            <a:off x="177955" y="888858"/>
            <a:ext cx="817200" cy="598030"/>
          </a:xfrm>
          <a:prstGeom prst="rect">
            <a:avLst/>
          </a:prstGeom>
          <a:ln>
            <a:noFill/>
          </a:ln>
          <a:extLst>
            <a:ext uri="{53640926-AAD7-44D8-BBD7-CCE9431645EC}">
              <a14:shadowObscured xmlns:a14="http://schemas.microsoft.com/office/drawing/2010/main"/>
            </a:ext>
          </a:extLst>
        </p:spPr>
      </p:pic>
      <p:sp>
        <p:nvSpPr>
          <p:cNvPr id="3" name="Rectangle 2"/>
          <p:cNvSpPr>
            <a:spLocks noChangeArrowheads="1"/>
          </p:cNvSpPr>
          <p:nvPr/>
        </p:nvSpPr>
        <p:spPr bwMode="auto">
          <a:xfrm>
            <a:off x="251520" y="18460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pic>
        <p:nvPicPr>
          <p:cNvPr id="3073" name="Billed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86" y="2415146"/>
            <a:ext cx="5324475"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p:cNvSpPr txBox="1"/>
          <p:nvPr/>
        </p:nvSpPr>
        <p:spPr>
          <a:xfrm>
            <a:off x="237977" y="1621046"/>
            <a:ext cx="8339236" cy="707886"/>
          </a:xfrm>
          <a:prstGeom prst="rect">
            <a:avLst/>
          </a:prstGeom>
          <a:noFill/>
        </p:spPr>
        <p:txBody>
          <a:bodyPr wrap="square" rtlCol="0">
            <a:spAutoFit/>
          </a:bodyPr>
          <a:lstStyle/>
          <a:p>
            <a:pPr algn="ctr"/>
            <a:r>
              <a:rPr lang="da-DK" sz="2000" dirty="0" smtClean="0">
                <a:latin typeface="+mn-lt"/>
              </a:rPr>
              <a:t>Eksempel på principper for PPRs konsultative arbejde: </a:t>
            </a:r>
          </a:p>
          <a:p>
            <a:pPr algn="ctr"/>
            <a:r>
              <a:rPr lang="da-DK" sz="2000" dirty="0" smtClean="0">
                <a:latin typeface="+mn-lt"/>
              </a:rPr>
              <a:t>Ressourceteam i Køge Kommune</a:t>
            </a:r>
            <a:endParaRPr lang="da-DK" sz="2000" dirty="0">
              <a:latin typeface="+mn-lt"/>
            </a:endParaRPr>
          </a:p>
        </p:txBody>
      </p:sp>
      <p:sp>
        <p:nvSpPr>
          <p:cNvPr id="6" name="Tekstfelt 5"/>
          <p:cNvSpPr txBox="1"/>
          <p:nvPr/>
        </p:nvSpPr>
        <p:spPr>
          <a:xfrm>
            <a:off x="278215" y="2440834"/>
            <a:ext cx="3226971" cy="3798063"/>
          </a:xfrm>
          <a:prstGeom prst="rect">
            <a:avLst/>
          </a:prstGeom>
          <a:noFill/>
          <a:ln w="19050">
            <a:solidFill>
              <a:srgbClr val="00B0F0"/>
            </a:solidFill>
          </a:ln>
        </p:spPr>
        <p:txBody>
          <a:bodyPr wrap="square" rtlCol="0">
            <a:spAutoFit/>
          </a:bodyPr>
          <a:lstStyle/>
          <a:p>
            <a:r>
              <a:rPr lang="da-DK" sz="1600" b="1" dirty="0" smtClean="0">
                <a:latin typeface="+mn-lt"/>
              </a:rPr>
              <a:t>Ressourceteamet:</a:t>
            </a:r>
          </a:p>
          <a:p>
            <a:pPr marL="285750" indent="-285750">
              <a:buFont typeface="Arial" panose="020B0604020202020204" pitchFamily="34" charset="0"/>
              <a:buChar char="•"/>
            </a:pPr>
            <a:r>
              <a:rPr lang="da-DK" sz="1600" dirty="0" smtClean="0">
                <a:latin typeface="+mn-lt"/>
              </a:rPr>
              <a:t>Alle alm. skoler har et ressourceteam, som består af:</a:t>
            </a:r>
          </a:p>
          <a:p>
            <a:pPr marL="541338" indent="-285750">
              <a:buFont typeface="Arial" panose="020B0604020202020204" pitchFamily="34" charset="0"/>
              <a:buChar char="•"/>
            </a:pPr>
            <a:r>
              <a:rPr lang="da-DK" sz="1600" dirty="0" smtClean="0">
                <a:latin typeface="+mn-lt"/>
              </a:rPr>
              <a:t>Interne rådgivere på skolen</a:t>
            </a:r>
          </a:p>
          <a:p>
            <a:pPr marL="541338" indent="-285750">
              <a:buFont typeface="Arial" panose="020B0604020202020204" pitchFamily="34" charset="0"/>
              <a:buChar char="•"/>
            </a:pPr>
            <a:r>
              <a:rPr lang="da-DK" sz="1600" dirty="0" smtClean="0">
                <a:latin typeface="+mn-lt"/>
              </a:rPr>
              <a:t>To eksterne rådgivere: en PPR-psykolog + en ‘fremskudt’ socialrådgiver.</a:t>
            </a:r>
          </a:p>
          <a:p>
            <a:pPr lvl="1"/>
            <a:endParaRPr lang="da-DK" sz="1600" dirty="0" smtClean="0">
              <a:latin typeface="+mn-lt"/>
            </a:endParaRPr>
          </a:p>
          <a:p>
            <a:r>
              <a:rPr lang="da-DK" sz="1600" b="1" dirty="0" smtClean="0">
                <a:latin typeface="+mn-lt"/>
              </a:rPr>
              <a:t>Opgaver:</a:t>
            </a:r>
          </a:p>
          <a:p>
            <a:pPr marL="285750" indent="-285750">
              <a:buFont typeface="Arial" panose="020B0604020202020204" pitchFamily="34" charset="0"/>
              <a:buChar char="•"/>
            </a:pPr>
            <a:r>
              <a:rPr lang="da-DK" sz="1600" dirty="0" smtClean="0">
                <a:latin typeface="+mn-lt"/>
              </a:rPr>
              <a:t>Rådgivning om elevgrupper, konkrete elever, iværksættelse af forløb/tiltag, opfølgning på og evaluering af disse mv.</a:t>
            </a:r>
          </a:p>
          <a:p>
            <a:pPr marL="285750" indent="-285750">
              <a:buFont typeface="Arial" panose="020B0604020202020204" pitchFamily="34" charset="0"/>
              <a:buChar char="•"/>
            </a:pPr>
            <a:r>
              <a:rPr lang="da-DK" sz="1600" dirty="0" smtClean="0">
                <a:latin typeface="+mn-lt"/>
              </a:rPr>
              <a:t>Opgaverne struktureres efter de tre prototyper af møder.</a:t>
            </a:r>
            <a:endParaRPr lang="da-DK" sz="1600" dirty="0">
              <a:latin typeface="+mn-lt"/>
            </a:endParaRPr>
          </a:p>
        </p:txBody>
      </p:sp>
    </p:spTree>
    <p:extLst>
      <p:ext uri="{BB962C8B-B14F-4D97-AF65-F5344CB8AC3E}">
        <p14:creationId xmlns:p14="http://schemas.microsoft.com/office/powerpoint/2010/main" val="341284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14</a:t>
            </a:fld>
            <a:endParaRPr lang="da-DK" altLang="da-DK" dirty="0"/>
          </a:p>
        </p:txBody>
      </p:sp>
      <p:sp>
        <p:nvSpPr>
          <p:cNvPr id="4" name="Titel 3"/>
          <p:cNvSpPr>
            <a:spLocks noGrp="1"/>
          </p:cNvSpPr>
          <p:nvPr>
            <p:ph type="title"/>
          </p:nvPr>
        </p:nvSpPr>
        <p:spPr/>
        <p:txBody>
          <a:bodyPr anchor="ctr"/>
          <a:lstStyle/>
          <a:p>
            <a:r>
              <a:rPr lang="da-DK" dirty="0" smtClean="0"/>
              <a:t>         </a:t>
            </a:r>
            <a:r>
              <a:rPr lang="da-DK" dirty="0" smtClean="0">
                <a:solidFill>
                  <a:schemeClr val="accent3"/>
                </a:solidFill>
              </a:rPr>
              <a:t>Visitation</a:t>
            </a:r>
            <a:endParaRPr lang="da-DK" dirty="0">
              <a:solidFill>
                <a:schemeClr val="accent3"/>
              </a:solidFill>
            </a:endParaRPr>
          </a:p>
        </p:txBody>
      </p:sp>
      <p:sp>
        <p:nvSpPr>
          <p:cNvPr id="8" name="Tekstfelt 7"/>
          <p:cNvSpPr txBox="1"/>
          <p:nvPr/>
        </p:nvSpPr>
        <p:spPr>
          <a:xfrm>
            <a:off x="1187624" y="1315692"/>
            <a:ext cx="2664296" cy="400110"/>
          </a:xfrm>
          <a:prstGeom prst="rect">
            <a:avLst/>
          </a:prstGeom>
          <a:noFill/>
        </p:spPr>
        <p:txBody>
          <a:bodyPr wrap="square" rtlCol="0">
            <a:spAutoFit/>
          </a:bodyPr>
          <a:lstStyle/>
          <a:p>
            <a:endParaRPr lang="da-DK" altLang="da-DK" sz="2000" dirty="0">
              <a:solidFill>
                <a:schemeClr val="accent3"/>
              </a:solidFill>
              <a:latin typeface="Arial" panose="020B0604020202020204" pitchFamily="34" charset="0"/>
              <a:ea typeface="+mj-ea"/>
              <a:cs typeface="Arial" panose="020B0604020202020204" pitchFamily="34" charset="0"/>
            </a:endParaRPr>
          </a:p>
        </p:txBody>
      </p:sp>
      <p:sp>
        <p:nvSpPr>
          <p:cNvPr id="9" name="Tekstfelt 8"/>
          <p:cNvSpPr txBox="1"/>
          <p:nvPr/>
        </p:nvSpPr>
        <p:spPr>
          <a:xfrm>
            <a:off x="0" y="220578"/>
            <a:ext cx="9144000" cy="400110"/>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latin typeface="+mj-lt"/>
              </a:rPr>
              <a:t>Eksempel</a:t>
            </a:r>
            <a:endParaRPr lang="da-DK" sz="2000" dirty="0">
              <a:ln w="9525">
                <a:solidFill>
                  <a:schemeClr val="bg1"/>
                </a:solidFill>
                <a:prstDash val="solid"/>
              </a:ln>
              <a:solidFill>
                <a:schemeClr val="bg1"/>
              </a:solidFill>
              <a:latin typeface="+mj-lt"/>
            </a:endParaRPr>
          </a:p>
        </p:txBody>
      </p:sp>
      <p:pic>
        <p:nvPicPr>
          <p:cNvPr id="10" name="Billede 9"/>
          <p:cNvPicPr>
            <a:picLocks noChangeAspect="1"/>
          </p:cNvPicPr>
          <p:nvPr/>
        </p:nvPicPr>
        <p:blipFill rotWithShape="1">
          <a:blip r:embed="rId3" cstate="print">
            <a:extLst>
              <a:ext uri="{28A0092B-C50C-407E-A947-70E740481C1C}">
                <a14:useLocalDpi xmlns:a14="http://schemas.microsoft.com/office/drawing/2010/main" val="0"/>
              </a:ext>
            </a:extLst>
          </a:blip>
          <a:srcRect t="11068" r="51287" b="25567"/>
          <a:stretch/>
        </p:blipFill>
        <p:spPr bwMode="auto">
          <a:xfrm>
            <a:off x="177955" y="888858"/>
            <a:ext cx="817200" cy="598030"/>
          </a:xfrm>
          <a:prstGeom prst="rect">
            <a:avLst/>
          </a:prstGeom>
          <a:ln>
            <a:noFill/>
          </a:ln>
          <a:extLst>
            <a:ext uri="{53640926-AAD7-44D8-BBD7-CCE9431645EC}">
              <a14:shadowObscured xmlns:a14="http://schemas.microsoft.com/office/drawing/2010/main"/>
            </a:ext>
          </a:extLst>
        </p:spPr>
      </p:pic>
      <p:sp>
        <p:nvSpPr>
          <p:cNvPr id="3" name="Rectangle 2"/>
          <p:cNvSpPr>
            <a:spLocks noChangeArrowheads="1"/>
          </p:cNvSpPr>
          <p:nvPr/>
        </p:nvSpPr>
        <p:spPr bwMode="auto">
          <a:xfrm>
            <a:off x="251520" y="18460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5" name="Tekstfelt 4"/>
          <p:cNvSpPr txBox="1"/>
          <p:nvPr/>
        </p:nvSpPr>
        <p:spPr>
          <a:xfrm>
            <a:off x="251520" y="1474463"/>
            <a:ext cx="8339236" cy="400110"/>
          </a:xfrm>
          <a:prstGeom prst="rect">
            <a:avLst/>
          </a:prstGeom>
          <a:noFill/>
        </p:spPr>
        <p:txBody>
          <a:bodyPr wrap="square" rtlCol="0">
            <a:spAutoFit/>
          </a:bodyPr>
          <a:lstStyle/>
          <a:p>
            <a:pPr algn="ctr"/>
            <a:r>
              <a:rPr lang="da-DK" sz="2000" dirty="0" smtClean="0">
                <a:latin typeface="+mn-lt"/>
              </a:rPr>
              <a:t>Eksempel på variationen i visitationsudvalgenes sammensætning:</a:t>
            </a:r>
            <a:endParaRPr lang="da-DK" sz="2000" dirty="0">
              <a:latin typeface="+mn-lt"/>
            </a:endParaRPr>
          </a:p>
        </p:txBody>
      </p:sp>
      <p:graphicFrame>
        <p:nvGraphicFramePr>
          <p:cNvPr id="7" name="Tabel 6"/>
          <p:cNvGraphicFramePr>
            <a:graphicFrameLocks noGrp="1"/>
          </p:cNvGraphicFramePr>
          <p:nvPr>
            <p:extLst>
              <p:ext uri="{D42A27DB-BD31-4B8C-83A1-F6EECF244321}">
                <p14:modId xmlns:p14="http://schemas.microsoft.com/office/powerpoint/2010/main" val="3227986424"/>
              </p:ext>
            </p:extLst>
          </p:nvPr>
        </p:nvGraphicFramePr>
        <p:xfrm>
          <a:off x="586555" y="1846044"/>
          <a:ext cx="7704857" cy="3422654"/>
        </p:xfrm>
        <a:graphic>
          <a:graphicData uri="http://schemas.openxmlformats.org/drawingml/2006/table">
            <a:tbl>
              <a:tblPr firstRow="1" firstCol="1" bandRow="1">
                <a:tableStyleId>{F5AB1C69-6EDB-4FF4-983F-18BD219EF322}</a:tableStyleId>
              </a:tblPr>
              <a:tblGrid>
                <a:gridCol w="1999551">
                  <a:extLst>
                    <a:ext uri="{9D8B030D-6E8A-4147-A177-3AD203B41FA5}">
                      <a16:colId xmlns:a16="http://schemas.microsoft.com/office/drawing/2014/main" val="3458998140"/>
                    </a:ext>
                  </a:extLst>
                </a:gridCol>
                <a:gridCol w="950737">
                  <a:extLst>
                    <a:ext uri="{9D8B030D-6E8A-4147-A177-3AD203B41FA5}">
                      <a16:colId xmlns:a16="http://schemas.microsoft.com/office/drawing/2014/main" val="1384717844"/>
                    </a:ext>
                  </a:extLst>
                </a:gridCol>
                <a:gridCol w="950737">
                  <a:extLst>
                    <a:ext uri="{9D8B030D-6E8A-4147-A177-3AD203B41FA5}">
                      <a16:colId xmlns:a16="http://schemas.microsoft.com/office/drawing/2014/main" val="719587647"/>
                    </a:ext>
                  </a:extLst>
                </a:gridCol>
                <a:gridCol w="950737">
                  <a:extLst>
                    <a:ext uri="{9D8B030D-6E8A-4147-A177-3AD203B41FA5}">
                      <a16:colId xmlns:a16="http://schemas.microsoft.com/office/drawing/2014/main" val="341566222"/>
                    </a:ext>
                  </a:extLst>
                </a:gridCol>
                <a:gridCol w="950737">
                  <a:extLst>
                    <a:ext uri="{9D8B030D-6E8A-4147-A177-3AD203B41FA5}">
                      <a16:colId xmlns:a16="http://schemas.microsoft.com/office/drawing/2014/main" val="2556555327"/>
                    </a:ext>
                  </a:extLst>
                </a:gridCol>
                <a:gridCol w="950737">
                  <a:extLst>
                    <a:ext uri="{9D8B030D-6E8A-4147-A177-3AD203B41FA5}">
                      <a16:colId xmlns:a16="http://schemas.microsoft.com/office/drawing/2014/main" val="1948856816"/>
                    </a:ext>
                  </a:extLst>
                </a:gridCol>
                <a:gridCol w="951621">
                  <a:extLst>
                    <a:ext uri="{9D8B030D-6E8A-4147-A177-3AD203B41FA5}">
                      <a16:colId xmlns:a16="http://schemas.microsoft.com/office/drawing/2014/main" val="2347941414"/>
                    </a:ext>
                  </a:extLst>
                </a:gridCol>
              </a:tblGrid>
              <a:tr h="570938">
                <a:tc>
                  <a:txBody>
                    <a:bodyPr/>
                    <a:lstStyle/>
                    <a:p>
                      <a:pP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Gribskov</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Køge</a:t>
                      </a:r>
                      <a:r>
                        <a:rPr lang="da-DK" sz="1400" baseline="30000" dirty="0">
                          <a:effectLst/>
                        </a:rPr>
                        <a:t>2)</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Guldborgsund</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smtClean="0">
                          <a:effectLst/>
                        </a:rPr>
                        <a:t>Sønder-borg</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Varde</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Skive</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9776995"/>
                  </a:ext>
                </a:extLst>
              </a:tr>
              <a:tr h="285468">
                <a:tc>
                  <a:txBody>
                    <a:bodyPr/>
                    <a:lstStyle/>
                    <a:p>
                      <a:pPr>
                        <a:spcAft>
                          <a:spcPts val="0"/>
                        </a:spcAft>
                      </a:pPr>
                      <a:r>
                        <a:rPr lang="da-DK" sz="1400" dirty="0">
                          <a:effectLst/>
                        </a:rPr>
                        <a:t>Skolechef</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2624807"/>
                  </a:ext>
                </a:extLst>
              </a:tr>
              <a:tr h="285468">
                <a:tc>
                  <a:txBody>
                    <a:bodyPr/>
                    <a:lstStyle/>
                    <a:p>
                      <a:pPr>
                        <a:spcAft>
                          <a:spcPts val="0"/>
                        </a:spcAft>
                      </a:pPr>
                      <a:r>
                        <a:rPr lang="da-DK" sz="1400" dirty="0">
                          <a:effectLst/>
                        </a:rPr>
                        <a:t>Leder af PPR</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2354831"/>
                  </a:ext>
                </a:extLst>
              </a:tr>
              <a:tr h="285468">
                <a:tc>
                  <a:txBody>
                    <a:bodyPr/>
                    <a:lstStyle/>
                    <a:p>
                      <a:pPr>
                        <a:spcAft>
                          <a:spcPts val="0"/>
                        </a:spcAft>
                      </a:pPr>
                      <a:r>
                        <a:rPr lang="da-DK" sz="1400" dirty="0">
                          <a:effectLst/>
                        </a:rPr>
                        <a:t>Familiechef</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8143949"/>
                  </a:ext>
                </a:extLst>
              </a:tr>
              <a:tr h="285468">
                <a:tc>
                  <a:txBody>
                    <a:bodyPr/>
                    <a:lstStyle/>
                    <a:p>
                      <a:pPr>
                        <a:spcAft>
                          <a:spcPts val="0"/>
                        </a:spcAft>
                      </a:pPr>
                      <a:r>
                        <a:rPr lang="da-DK" sz="1400" dirty="0">
                          <a:effectLst/>
                        </a:rPr>
                        <a:t>Faglige konsulenter</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r>
                        <a:rPr lang="da-DK" sz="1400" baseline="30000" dirty="0">
                          <a:effectLst/>
                        </a:rPr>
                        <a:t>3)</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6111877"/>
                  </a:ext>
                </a:extLst>
              </a:tr>
              <a:tr h="285468">
                <a:tc>
                  <a:txBody>
                    <a:bodyPr/>
                    <a:lstStyle/>
                    <a:p>
                      <a:pPr>
                        <a:spcAft>
                          <a:spcPts val="0"/>
                        </a:spcAft>
                      </a:pPr>
                      <a:r>
                        <a:rPr lang="da-DK" sz="1400" dirty="0">
                          <a:effectLst/>
                        </a:rPr>
                        <a:t>Økonomikonsulent</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baseline="30000" dirty="0">
                          <a:effectLst/>
                        </a:rPr>
                        <a:t>4)</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r>
                        <a:rPr lang="da-DK" sz="1400" baseline="30000" dirty="0">
                          <a:effectLst/>
                        </a:rPr>
                        <a:t>6)</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9397576"/>
                  </a:ext>
                </a:extLst>
              </a:tr>
              <a:tr h="285468">
                <a:tc>
                  <a:txBody>
                    <a:bodyPr/>
                    <a:lstStyle/>
                    <a:p>
                      <a:pPr>
                        <a:spcAft>
                          <a:spcPts val="0"/>
                        </a:spcAft>
                      </a:pPr>
                      <a:r>
                        <a:rPr lang="da-DK" sz="1400" dirty="0" smtClean="0">
                          <a:effectLst/>
                        </a:rPr>
                        <a:t>Skoleledere </a:t>
                      </a:r>
                      <a:r>
                        <a:rPr lang="da-DK" sz="1400" dirty="0">
                          <a:effectLst/>
                        </a:rPr>
                        <a:t>specialtilbud</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r>
                        <a:rPr lang="da-DK" sz="1400" baseline="30000" dirty="0">
                          <a:effectLst/>
                        </a:rPr>
                        <a:t>1)</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739601"/>
                  </a:ext>
                </a:extLst>
              </a:tr>
              <a:tr h="285468">
                <a:tc>
                  <a:txBody>
                    <a:bodyPr/>
                    <a:lstStyle/>
                    <a:p>
                      <a:pPr>
                        <a:spcAft>
                          <a:spcPts val="0"/>
                        </a:spcAft>
                      </a:pPr>
                      <a:r>
                        <a:rPr lang="da-DK" sz="1400" dirty="0" smtClean="0">
                          <a:effectLst/>
                        </a:rPr>
                        <a:t>Skoleledere </a:t>
                      </a:r>
                      <a:br>
                        <a:rPr lang="da-DK" sz="1400" dirty="0" smtClean="0">
                          <a:effectLst/>
                        </a:rPr>
                      </a:br>
                      <a:r>
                        <a:rPr lang="da-DK" sz="1400" dirty="0" smtClean="0">
                          <a:effectLst/>
                        </a:rPr>
                        <a:t>alm</a:t>
                      </a:r>
                      <a:r>
                        <a:rPr lang="da-DK" sz="1400" dirty="0">
                          <a:effectLst/>
                        </a:rPr>
                        <a:t>. skoler</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r>
                        <a:rPr lang="da-DK" sz="1400" baseline="30000" dirty="0">
                          <a:effectLst/>
                        </a:rPr>
                        <a:t>1)</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r>
                        <a:rPr lang="da-DK" sz="1400" baseline="30000" dirty="0">
                          <a:effectLst/>
                        </a:rPr>
                        <a:t>5)</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1328434"/>
                  </a:ext>
                </a:extLst>
              </a:tr>
              <a:tr h="285468">
                <a:tc>
                  <a:txBody>
                    <a:bodyPr/>
                    <a:lstStyle/>
                    <a:p>
                      <a:pPr>
                        <a:spcAft>
                          <a:spcPts val="0"/>
                        </a:spcAft>
                      </a:pPr>
                      <a:r>
                        <a:rPr lang="da-DK" sz="1400" dirty="0">
                          <a:effectLst/>
                        </a:rPr>
                        <a:t>Daginstitutionsledere</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r>
                        <a:rPr lang="da-DK" sz="1400" baseline="30000" dirty="0">
                          <a:effectLst/>
                        </a:rPr>
                        <a:t>7)</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7629821"/>
                  </a:ext>
                </a:extLst>
              </a:tr>
              <a:tr h="285468">
                <a:tc>
                  <a:txBody>
                    <a:bodyPr/>
                    <a:lstStyle/>
                    <a:p>
                      <a:pPr>
                        <a:spcAft>
                          <a:spcPts val="0"/>
                        </a:spcAft>
                      </a:pPr>
                      <a:r>
                        <a:rPr lang="da-DK" sz="1400" dirty="0">
                          <a:effectLst/>
                        </a:rPr>
                        <a:t>Øvrige (ad hoc)</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X</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da-DK" sz="1400" dirty="0">
                          <a:effectLst/>
                        </a:rPr>
                        <a:t>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9379626"/>
                  </a:ext>
                </a:extLst>
              </a:tr>
            </a:tbl>
          </a:graphicData>
        </a:graphic>
      </p:graphicFrame>
      <p:sp>
        <p:nvSpPr>
          <p:cNvPr id="11" name="Tekstfelt 10"/>
          <p:cNvSpPr txBox="1"/>
          <p:nvPr/>
        </p:nvSpPr>
        <p:spPr>
          <a:xfrm>
            <a:off x="467544" y="5253588"/>
            <a:ext cx="8459274" cy="1223412"/>
          </a:xfrm>
          <a:prstGeom prst="rect">
            <a:avLst/>
          </a:prstGeom>
          <a:noFill/>
        </p:spPr>
        <p:txBody>
          <a:bodyPr wrap="square" rtlCol="0">
            <a:spAutoFit/>
          </a:bodyPr>
          <a:lstStyle/>
          <a:p>
            <a:r>
              <a:rPr lang="da-DK" sz="900" baseline="30000" dirty="0"/>
              <a:t>1)</a:t>
            </a:r>
            <a:r>
              <a:rPr lang="da-DK" sz="900" dirty="0"/>
              <a:t> Alle skoleledere af de almindelige skoler og af specialundervisningstilbud er medlem af visitationsudvalget.</a:t>
            </a:r>
            <a:br>
              <a:rPr lang="da-DK" sz="900" dirty="0"/>
            </a:br>
            <a:r>
              <a:rPr lang="da-DK" sz="900" baseline="30000" dirty="0"/>
              <a:t>2)</a:t>
            </a:r>
            <a:r>
              <a:rPr lang="da-DK" sz="900" dirty="0"/>
              <a:t> Det siddende visitationsudvalg beskrives i tabellen. Køge Kommune har også et ”stående visitationsudvalg”, som mødes </a:t>
            </a:r>
            <a:r>
              <a:rPr lang="da-DK" sz="900" dirty="0" smtClean="0"/>
              <a:t>ugentligt, </a:t>
            </a:r>
            <a:br>
              <a:rPr lang="da-DK" sz="900" dirty="0" smtClean="0"/>
            </a:br>
            <a:r>
              <a:rPr lang="da-DK" sz="900" dirty="0" smtClean="0"/>
              <a:t>og </a:t>
            </a:r>
            <a:r>
              <a:rPr lang="da-DK" sz="900" dirty="0"/>
              <a:t>hvor medlemmerne er afdelingsleder PPR og to konsulenter fra henholdsvis dagtilbuds- og </a:t>
            </a:r>
            <a:r>
              <a:rPr lang="da-DK" sz="900" dirty="0" smtClean="0"/>
              <a:t>skoleområdet.</a:t>
            </a:r>
            <a:r>
              <a:rPr lang="da-DK" sz="900" dirty="0"/>
              <a:t/>
            </a:r>
            <a:br>
              <a:rPr lang="da-DK" sz="900" dirty="0"/>
            </a:br>
            <a:r>
              <a:rPr lang="da-DK" sz="900" baseline="30000" dirty="0"/>
              <a:t>3)</a:t>
            </a:r>
            <a:r>
              <a:rPr lang="da-DK" sz="900" dirty="0"/>
              <a:t> Der indgår både </a:t>
            </a:r>
            <a:r>
              <a:rPr lang="da-DK" sz="900" dirty="0" smtClean="0"/>
              <a:t>faglige </a:t>
            </a:r>
            <a:r>
              <a:rPr lang="da-DK" sz="900" dirty="0"/>
              <a:t>pædagogiske konsulenter og en administrativ </a:t>
            </a:r>
            <a:r>
              <a:rPr lang="da-DK" sz="900" dirty="0" smtClean="0"/>
              <a:t>konsulent.</a:t>
            </a:r>
            <a:r>
              <a:rPr lang="da-DK" sz="900" dirty="0"/>
              <a:t/>
            </a:r>
            <a:br>
              <a:rPr lang="da-DK" sz="900" dirty="0"/>
            </a:br>
            <a:r>
              <a:rPr lang="da-DK" sz="900" baseline="30000" dirty="0"/>
              <a:t>4)</a:t>
            </a:r>
            <a:r>
              <a:rPr lang="da-DK" sz="900" dirty="0"/>
              <a:t> Økonomikonsulenten inddrages, men er ikke medlem af </a:t>
            </a:r>
            <a:r>
              <a:rPr lang="da-DK" sz="900" dirty="0" smtClean="0"/>
              <a:t>visitationsudvalget.</a:t>
            </a:r>
            <a:r>
              <a:rPr lang="da-DK" sz="900" dirty="0"/>
              <a:t/>
            </a:r>
            <a:br>
              <a:rPr lang="da-DK" sz="900" dirty="0"/>
            </a:br>
            <a:r>
              <a:rPr lang="da-DK" sz="900" baseline="30000" dirty="0"/>
              <a:t>5)</a:t>
            </a:r>
            <a:r>
              <a:rPr lang="da-DK" sz="900" dirty="0"/>
              <a:t> En repræsentant fra skolelederne af de almindelige </a:t>
            </a:r>
            <a:r>
              <a:rPr lang="da-DK" sz="900" dirty="0" smtClean="0"/>
              <a:t>skoler.</a:t>
            </a:r>
            <a:r>
              <a:rPr lang="da-DK" sz="900" dirty="0"/>
              <a:t/>
            </a:r>
            <a:br>
              <a:rPr lang="da-DK" sz="900" dirty="0"/>
            </a:br>
            <a:r>
              <a:rPr lang="da-DK" sz="900" baseline="30000" dirty="0"/>
              <a:t>6)</a:t>
            </a:r>
            <a:r>
              <a:rPr lang="da-DK" sz="900" dirty="0"/>
              <a:t> Økonomikonsulenten, en administrativ medarbejder for befordringsområdet og en administrativ medarbejder fra </a:t>
            </a:r>
            <a:r>
              <a:rPr lang="da-DK" sz="900" dirty="0" smtClean="0"/>
              <a:t>PPR.</a:t>
            </a:r>
            <a:r>
              <a:rPr lang="da-DK" sz="900" dirty="0"/>
              <a:t/>
            </a:r>
            <a:br>
              <a:rPr lang="da-DK" sz="900" dirty="0"/>
            </a:br>
            <a:r>
              <a:rPr lang="da-DK" sz="900" baseline="30000" dirty="0"/>
              <a:t>7)</a:t>
            </a:r>
            <a:r>
              <a:rPr lang="da-DK" sz="900" dirty="0"/>
              <a:t> Visitationsudvalget i Guldborgsund Kommune visiterer både til særlige dagtilbud og særlige </a:t>
            </a:r>
            <a:r>
              <a:rPr lang="da-DK" sz="900" dirty="0" smtClean="0"/>
              <a:t>skoletilbud.</a:t>
            </a:r>
            <a:endParaRPr lang="da-DK" sz="900" dirty="0"/>
          </a:p>
        </p:txBody>
      </p:sp>
    </p:spTree>
    <p:extLst>
      <p:ext uri="{BB962C8B-B14F-4D97-AF65-F5344CB8AC3E}">
        <p14:creationId xmlns:p14="http://schemas.microsoft.com/office/powerpoint/2010/main" val="2313774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15</a:t>
            </a:fld>
            <a:endParaRPr lang="da-DK" altLang="da-DK" dirty="0"/>
          </a:p>
        </p:txBody>
      </p:sp>
      <p:sp>
        <p:nvSpPr>
          <p:cNvPr id="3" name="Pladsholder til tekst 2"/>
          <p:cNvSpPr>
            <a:spLocks noGrp="1"/>
          </p:cNvSpPr>
          <p:nvPr>
            <p:ph type="body" sz="quarter" idx="11"/>
          </p:nvPr>
        </p:nvSpPr>
        <p:spPr>
          <a:xfrm>
            <a:off x="107504" y="1654568"/>
            <a:ext cx="8928992" cy="4510736"/>
          </a:xfrm>
        </p:spPr>
        <p:txBody>
          <a:bodyPr/>
          <a:lstStyle/>
          <a:p>
            <a:pPr marL="0" indent="0">
              <a:buNone/>
            </a:pPr>
            <a:r>
              <a:rPr lang="da-DK" sz="1600" b="1" dirty="0" smtClean="0"/>
              <a:t>Spørgsmål til refleksion over egen praksis:</a:t>
            </a:r>
          </a:p>
        </p:txBody>
      </p:sp>
      <p:sp>
        <p:nvSpPr>
          <p:cNvPr id="4" name="Titel 3"/>
          <p:cNvSpPr>
            <a:spLocks noGrp="1"/>
          </p:cNvSpPr>
          <p:nvPr>
            <p:ph type="title"/>
          </p:nvPr>
        </p:nvSpPr>
        <p:spPr/>
        <p:txBody>
          <a:bodyPr anchor="ctr"/>
          <a:lstStyle/>
          <a:p>
            <a:r>
              <a:rPr lang="da-DK" dirty="0" smtClean="0"/>
              <a:t>         </a:t>
            </a:r>
            <a:r>
              <a:rPr lang="da-DK" dirty="0" smtClean="0">
                <a:solidFill>
                  <a:schemeClr val="accent3"/>
                </a:solidFill>
              </a:rPr>
              <a:t>Visitation</a:t>
            </a:r>
            <a:endParaRPr lang="da-DK" sz="3200" dirty="0">
              <a:solidFill>
                <a:schemeClr val="accent3"/>
              </a:solidFill>
            </a:endParaRPr>
          </a:p>
        </p:txBody>
      </p:sp>
      <p:sp>
        <p:nvSpPr>
          <p:cNvPr id="7" name="Tekstfelt 6"/>
          <p:cNvSpPr txBox="1"/>
          <p:nvPr/>
        </p:nvSpPr>
        <p:spPr>
          <a:xfrm>
            <a:off x="0" y="220578"/>
            <a:ext cx="9144000" cy="400110"/>
          </a:xfrm>
          <a:prstGeom prst="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effectLst>
                  <a:outerShdw blurRad="50800" dist="38100" dir="2700000" algn="tl" rotWithShape="0">
                    <a:prstClr val="black">
                      <a:alpha val="40000"/>
                    </a:prstClr>
                  </a:outerShdw>
                </a:effectLst>
                <a:latin typeface="+mj-lt"/>
              </a:rPr>
              <a:t>Spørgsmål</a:t>
            </a:r>
            <a:endParaRPr lang="da-DK" sz="2000" dirty="0">
              <a:ln w="9525">
                <a:solidFill>
                  <a:schemeClr val="bg1"/>
                </a:solidFill>
                <a:prstDash val="solid"/>
              </a:ln>
              <a:solidFill>
                <a:schemeClr val="bg1"/>
              </a:solidFill>
              <a:effectLst>
                <a:outerShdw blurRad="50800" dist="38100" dir="2700000" algn="tl" rotWithShape="0">
                  <a:prstClr val="black">
                    <a:alpha val="40000"/>
                  </a:prstClr>
                </a:outerShdw>
              </a:effectLst>
              <a:latin typeface="+mj-lt"/>
            </a:endParaRPr>
          </a:p>
        </p:txBody>
      </p:sp>
      <p:pic>
        <p:nvPicPr>
          <p:cNvPr id="8" name="Billede 7"/>
          <p:cNvPicPr>
            <a:picLocks noChangeAspect="1"/>
          </p:cNvPicPr>
          <p:nvPr/>
        </p:nvPicPr>
        <p:blipFill rotWithShape="1">
          <a:blip r:embed="rId2" cstate="print">
            <a:extLst>
              <a:ext uri="{28A0092B-C50C-407E-A947-70E740481C1C}">
                <a14:useLocalDpi xmlns:a14="http://schemas.microsoft.com/office/drawing/2010/main" val="0"/>
              </a:ext>
            </a:extLst>
          </a:blip>
          <a:srcRect t="11068" r="51287" b="25567"/>
          <a:stretch/>
        </p:blipFill>
        <p:spPr bwMode="auto">
          <a:xfrm>
            <a:off x="177955" y="888858"/>
            <a:ext cx="817200" cy="598030"/>
          </a:xfrm>
          <a:prstGeom prst="rect">
            <a:avLst/>
          </a:prstGeom>
          <a:ln>
            <a:noFill/>
          </a:ln>
          <a:extLst>
            <a:ext uri="{53640926-AAD7-44D8-BBD7-CCE9431645EC}">
              <a14:shadowObscured xmlns:a14="http://schemas.microsoft.com/office/drawing/2010/main"/>
            </a:ext>
          </a:extLst>
        </p:spPr>
      </p:pic>
      <p:sp>
        <p:nvSpPr>
          <p:cNvPr id="5" name="Tekstfelt 4"/>
          <p:cNvSpPr txBox="1"/>
          <p:nvPr/>
        </p:nvSpPr>
        <p:spPr>
          <a:xfrm>
            <a:off x="177955" y="2125737"/>
            <a:ext cx="8570509" cy="343170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a-DK" sz="1600" dirty="0" smtClean="0">
                <a:latin typeface="+mj-lt"/>
              </a:rPr>
              <a:t>Har I klare principper for PPRs konsultative rolle, som sikrer en systematisk inddragelse, herunder principper for – eller krav til – hvornår og hvordan de skal inddrages af hvem? Efterleves principperne i praksis?</a:t>
            </a:r>
            <a:endParaRPr lang="da-DK" sz="1600" dirty="0">
              <a:latin typeface="+mj-lt"/>
            </a:endParaRPr>
          </a:p>
          <a:p>
            <a:pPr marL="285750" indent="-285750">
              <a:spcBef>
                <a:spcPts val="600"/>
              </a:spcBef>
              <a:spcAft>
                <a:spcPts val="600"/>
              </a:spcAft>
              <a:buFont typeface="Arial" panose="020B0604020202020204" pitchFamily="34" charset="0"/>
              <a:buChar char="•"/>
            </a:pPr>
            <a:r>
              <a:rPr lang="da-DK" sz="1600" dirty="0" smtClean="0">
                <a:latin typeface="+mj-lt"/>
              </a:rPr>
              <a:t>Er der sammenhæng mellem visitationsudvalgets sammensætning og</a:t>
            </a:r>
          </a:p>
          <a:p>
            <a:pPr marL="742950" lvl="1" indent="-285750">
              <a:spcBef>
                <a:spcPts val="0"/>
              </a:spcBef>
              <a:spcAft>
                <a:spcPts val="0"/>
              </a:spcAft>
              <a:buFont typeface="Courier New" panose="02070309020205020404" pitchFamily="49" charset="0"/>
              <a:buChar char="o"/>
            </a:pPr>
            <a:r>
              <a:rPr lang="da-DK" sz="1600" dirty="0" smtClean="0">
                <a:latin typeface="+mj-lt"/>
              </a:rPr>
              <a:t>den faglige strategi på området? </a:t>
            </a:r>
          </a:p>
          <a:p>
            <a:pPr marL="742950" lvl="1" indent="-285750">
              <a:spcBef>
                <a:spcPts val="0"/>
              </a:spcBef>
              <a:spcAft>
                <a:spcPts val="0"/>
              </a:spcAft>
              <a:buFont typeface="Courier New" panose="02070309020205020404" pitchFamily="49" charset="0"/>
              <a:buChar char="o"/>
            </a:pPr>
            <a:r>
              <a:rPr lang="da-DK" sz="1600" dirty="0" smtClean="0">
                <a:latin typeface="+mj-lt"/>
              </a:rPr>
              <a:t>finansieringsmodellen på området? </a:t>
            </a:r>
          </a:p>
          <a:p>
            <a:pPr marL="742950" lvl="1" indent="-285750">
              <a:spcBef>
                <a:spcPts val="0"/>
              </a:spcBef>
              <a:spcAft>
                <a:spcPts val="0"/>
              </a:spcAft>
              <a:buFont typeface="Courier New" panose="02070309020205020404" pitchFamily="49" charset="0"/>
              <a:buChar char="o"/>
            </a:pPr>
            <a:r>
              <a:rPr lang="da-DK" sz="1600" dirty="0">
                <a:latin typeface="+mj-lt"/>
              </a:rPr>
              <a:t>o</a:t>
            </a:r>
            <a:r>
              <a:rPr lang="da-DK" sz="1600" dirty="0" smtClean="0">
                <a:latin typeface="+mj-lt"/>
              </a:rPr>
              <a:t>rganiseringen på området, fx det tværsektorielle samarbejde?</a:t>
            </a:r>
            <a:endParaRPr lang="da-DK" sz="1600" dirty="0">
              <a:latin typeface="+mj-lt"/>
            </a:endParaRPr>
          </a:p>
          <a:p>
            <a:pPr marL="285750" indent="-285750">
              <a:spcBef>
                <a:spcPts val="600"/>
              </a:spcBef>
              <a:spcAft>
                <a:spcPts val="600"/>
              </a:spcAft>
              <a:buFont typeface="Arial" panose="020B0604020202020204" pitchFamily="34" charset="0"/>
              <a:buChar char="•"/>
            </a:pPr>
            <a:r>
              <a:rPr lang="da-DK" sz="1600" dirty="0" smtClean="0">
                <a:latin typeface="+mj-lt"/>
              </a:rPr>
              <a:t>Kan antallet af ad hoc visitationer reduceres ved i højere grad at etablere og håndhæve procedurer for arbejdsgange, som kan samle visitationerne omkring hovedvisitationen og enkelte fastlagte tidspunkter herudover?</a:t>
            </a:r>
          </a:p>
          <a:p>
            <a:pPr marL="285750" indent="-285750">
              <a:buFont typeface="Arial" panose="020B0604020202020204" pitchFamily="34" charset="0"/>
              <a:buChar char="•"/>
            </a:pPr>
            <a:endParaRPr lang="da-DK" sz="1600" dirty="0">
              <a:latin typeface="+mj-lt"/>
            </a:endParaRPr>
          </a:p>
          <a:p>
            <a:pPr marL="285750" indent="-285750">
              <a:buFont typeface="Arial" panose="020B0604020202020204" pitchFamily="34" charset="0"/>
              <a:buChar char="•"/>
            </a:pPr>
            <a:endParaRPr lang="da-DK" sz="1600" dirty="0">
              <a:latin typeface="+mj-lt"/>
            </a:endParaRPr>
          </a:p>
        </p:txBody>
      </p:sp>
    </p:spTree>
    <p:extLst>
      <p:ext uri="{BB962C8B-B14F-4D97-AF65-F5344CB8AC3E}">
        <p14:creationId xmlns:p14="http://schemas.microsoft.com/office/powerpoint/2010/main" val="369273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16</a:t>
            </a:fld>
            <a:endParaRPr lang="da-DK" altLang="da-DK" dirty="0"/>
          </a:p>
        </p:txBody>
      </p:sp>
      <p:sp>
        <p:nvSpPr>
          <p:cNvPr id="3" name="Pladsholder til tekst 2"/>
          <p:cNvSpPr>
            <a:spLocks noGrp="1"/>
          </p:cNvSpPr>
          <p:nvPr>
            <p:ph type="body" sz="quarter" idx="11"/>
          </p:nvPr>
        </p:nvSpPr>
        <p:spPr>
          <a:xfrm>
            <a:off x="96172" y="1628800"/>
            <a:ext cx="8951655" cy="4699206"/>
          </a:xfrm>
        </p:spPr>
        <p:txBody>
          <a:bodyPr/>
          <a:lstStyle/>
          <a:p>
            <a:pPr>
              <a:spcBef>
                <a:spcPts val="600"/>
              </a:spcBef>
              <a:spcAft>
                <a:spcPts val="600"/>
              </a:spcAft>
            </a:pPr>
            <a:r>
              <a:rPr lang="da-DK" sz="1600" dirty="0" smtClean="0"/>
              <a:t>Styringsinformationen kan med fordel styrkes ved at </a:t>
            </a:r>
            <a:r>
              <a:rPr lang="da-DK" sz="1600" b="1" dirty="0" smtClean="0"/>
              <a:t>samle den nuværende information om indsatser og udgifter </a:t>
            </a:r>
            <a:r>
              <a:rPr lang="da-DK" sz="1600" dirty="0" smtClean="0"/>
              <a:t>til specialundervisning i et samlet overblik på tværs af indsatstyper.</a:t>
            </a:r>
          </a:p>
          <a:p>
            <a:pPr>
              <a:spcBef>
                <a:spcPts val="600"/>
              </a:spcBef>
              <a:spcAft>
                <a:spcPts val="600"/>
              </a:spcAft>
            </a:pPr>
            <a:r>
              <a:rPr lang="da-DK" sz="1600" dirty="0" smtClean="0"/>
              <a:t>Styringsinformationen kan desuden styrkes ved at </a:t>
            </a:r>
            <a:r>
              <a:rPr lang="da-DK" sz="1600" b="1" dirty="0" smtClean="0"/>
              <a:t>opstille forudsætninger om aktiviteter og gennemsnitsudgifter</a:t>
            </a:r>
            <a:r>
              <a:rPr lang="da-DK" sz="1600" dirty="0" smtClean="0"/>
              <a:t> for de forskellige indsatstyper – gerne fordelt på målgrupper. Det giver mulighed for at følge op på mål i den faglige strategi og for at justere indsatser i løbet af budgetåret ud fra en helhedsbetragtning.</a:t>
            </a:r>
          </a:p>
          <a:p>
            <a:pPr>
              <a:spcBef>
                <a:spcPts val="600"/>
              </a:spcBef>
              <a:spcAft>
                <a:spcPts val="600"/>
              </a:spcAft>
            </a:pPr>
            <a:r>
              <a:rPr lang="da-DK" sz="1600" dirty="0" smtClean="0"/>
              <a:t>I forhold til at forudse fremtidige udgifter vil det være hensigtsmæssigt med </a:t>
            </a:r>
            <a:r>
              <a:rPr lang="da-DK" sz="1600" b="1" dirty="0" smtClean="0"/>
              <a:t>styringsinformation om indsatser i gråzonen</a:t>
            </a:r>
            <a:r>
              <a:rPr lang="da-DK" sz="1600" dirty="0" smtClean="0"/>
              <a:t>, dvs. indsatser, der endnu ikke er special-undervisning, men hvor der er væsentlig sandsynlighed for, at specialundervisning evt. kan blive nødvendigt på sigt. Hensigten er ligeledes, at styringsinformationen skal understøtte det faglige samarbejde omkring forebyggelse af behov for specialundervisning. </a:t>
            </a:r>
          </a:p>
          <a:p>
            <a:pPr>
              <a:spcBef>
                <a:spcPts val="600"/>
              </a:spcBef>
              <a:spcAft>
                <a:spcPts val="600"/>
              </a:spcAft>
            </a:pPr>
            <a:r>
              <a:rPr lang="da-DK" sz="1600" dirty="0" smtClean="0"/>
              <a:t>Kommunerne kan med fordel anvende </a:t>
            </a:r>
            <a:r>
              <a:rPr lang="da-DK" sz="1600" b="1" dirty="0" smtClean="0"/>
              <a:t>allerede tilgængelige data,</a:t>
            </a:r>
            <a:r>
              <a:rPr lang="da-DK" sz="1600" dirty="0" smtClean="0"/>
              <a:t> fx fra visitationen, til systematisk afrapportering om fx udviklingen i målgruppernes henvisning til forskellige tilbud.</a:t>
            </a:r>
          </a:p>
          <a:p>
            <a:pPr>
              <a:spcBef>
                <a:spcPts val="600"/>
              </a:spcBef>
              <a:spcAft>
                <a:spcPts val="600"/>
              </a:spcAft>
            </a:pPr>
            <a:r>
              <a:rPr lang="da-DK" sz="1600" dirty="0" smtClean="0"/>
              <a:t>Endelig peger analysen på, at kommunerne med fordel kan anvende </a:t>
            </a:r>
            <a:r>
              <a:rPr lang="da-DK" sz="1600" b="1" dirty="0" smtClean="0"/>
              <a:t>intern benchmarking </a:t>
            </a:r>
            <a:r>
              <a:rPr lang="da-DK" sz="1600" dirty="0" smtClean="0"/>
              <a:t>mellem kommunens skoler til at styrke gensidig læring fra hinandens praksis på området.</a:t>
            </a:r>
            <a:endParaRPr lang="da-DK" sz="1600" dirty="0"/>
          </a:p>
        </p:txBody>
      </p:sp>
      <p:sp>
        <p:nvSpPr>
          <p:cNvPr id="4" name="Titel 3"/>
          <p:cNvSpPr>
            <a:spLocks noGrp="1"/>
          </p:cNvSpPr>
          <p:nvPr>
            <p:ph type="title"/>
          </p:nvPr>
        </p:nvSpPr>
        <p:spPr/>
        <p:txBody>
          <a:bodyPr anchor="ctr"/>
          <a:lstStyle/>
          <a:p>
            <a:r>
              <a:rPr lang="da-DK" dirty="0" smtClean="0"/>
              <a:t>         </a:t>
            </a:r>
            <a:r>
              <a:rPr lang="da-DK" dirty="0" smtClean="0">
                <a:solidFill>
                  <a:schemeClr val="accent3"/>
                </a:solidFill>
              </a:rPr>
              <a:t>Styringsinformation</a:t>
            </a:r>
            <a:endParaRPr lang="da-DK" dirty="0">
              <a:solidFill>
                <a:schemeClr val="accent3"/>
              </a:solidFill>
            </a:endParaRPr>
          </a:p>
        </p:txBody>
      </p:sp>
      <p:sp>
        <p:nvSpPr>
          <p:cNvPr id="7" name="Tekstfelt 6"/>
          <p:cNvSpPr txBox="1"/>
          <p:nvPr/>
        </p:nvSpPr>
        <p:spPr>
          <a:xfrm>
            <a:off x="0" y="220578"/>
            <a:ext cx="9144000" cy="400110"/>
          </a:xfrm>
          <a:prstGeom prst="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latin typeface="+mj-lt"/>
              </a:rPr>
              <a:t>Konklusioner</a:t>
            </a:r>
            <a:endParaRPr lang="da-DK" sz="2000" dirty="0">
              <a:ln w="9525">
                <a:solidFill>
                  <a:schemeClr val="bg1"/>
                </a:solidFill>
                <a:prstDash val="solid"/>
              </a:ln>
              <a:solidFill>
                <a:schemeClr val="bg1"/>
              </a:solidFill>
              <a:latin typeface="+mj-lt"/>
            </a:endParaRPr>
          </a:p>
        </p:txBody>
      </p:sp>
      <p:pic>
        <p:nvPicPr>
          <p:cNvPr id="8" name="Billede 7"/>
          <p:cNvPicPr>
            <a:picLocks noChangeAspect="1"/>
          </p:cNvPicPr>
          <p:nvPr/>
        </p:nvPicPr>
        <p:blipFill rotWithShape="1">
          <a:blip r:embed="rId2" cstate="print">
            <a:extLst>
              <a:ext uri="{28A0092B-C50C-407E-A947-70E740481C1C}">
                <a14:useLocalDpi xmlns:a14="http://schemas.microsoft.com/office/drawing/2010/main" val="0"/>
              </a:ext>
            </a:extLst>
          </a:blip>
          <a:srcRect t="9408" r="51287" b="25291"/>
          <a:stretch/>
        </p:blipFill>
        <p:spPr bwMode="auto">
          <a:xfrm>
            <a:off x="177955" y="863752"/>
            <a:ext cx="817200" cy="6160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5518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17</a:t>
            </a:fld>
            <a:endParaRPr lang="da-DK" altLang="da-DK" dirty="0"/>
          </a:p>
        </p:txBody>
      </p:sp>
      <p:sp>
        <p:nvSpPr>
          <p:cNvPr id="4" name="Titel 3"/>
          <p:cNvSpPr>
            <a:spLocks noGrp="1"/>
          </p:cNvSpPr>
          <p:nvPr>
            <p:ph type="title"/>
          </p:nvPr>
        </p:nvSpPr>
        <p:spPr/>
        <p:txBody>
          <a:bodyPr anchor="ctr"/>
          <a:lstStyle/>
          <a:p>
            <a:r>
              <a:rPr lang="da-DK" dirty="0" smtClean="0"/>
              <a:t>         </a:t>
            </a:r>
            <a:r>
              <a:rPr lang="da-DK" dirty="0" smtClean="0">
                <a:solidFill>
                  <a:schemeClr val="accent3"/>
                </a:solidFill>
              </a:rPr>
              <a:t>Styringsinformation</a:t>
            </a:r>
            <a:endParaRPr lang="da-DK" dirty="0">
              <a:solidFill>
                <a:schemeClr val="accent3"/>
              </a:solidFill>
            </a:endParaRPr>
          </a:p>
        </p:txBody>
      </p:sp>
      <p:sp>
        <p:nvSpPr>
          <p:cNvPr id="8" name="Tekstfelt 7"/>
          <p:cNvSpPr txBox="1"/>
          <p:nvPr/>
        </p:nvSpPr>
        <p:spPr>
          <a:xfrm>
            <a:off x="0" y="220578"/>
            <a:ext cx="9144000" cy="400110"/>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latin typeface="+mj-lt"/>
              </a:rPr>
              <a:t>Eksempel</a:t>
            </a:r>
            <a:endParaRPr lang="da-DK" sz="2000" dirty="0">
              <a:ln w="9525">
                <a:solidFill>
                  <a:schemeClr val="bg1"/>
                </a:solidFill>
                <a:prstDash val="solid"/>
              </a:ln>
              <a:solidFill>
                <a:schemeClr val="bg1"/>
              </a:solidFill>
              <a:latin typeface="+mj-lt"/>
            </a:endParaRPr>
          </a:p>
        </p:txBody>
      </p:sp>
      <p:pic>
        <p:nvPicPr>
          <p:cNvPr id="9" name="Billede 8"/>
          <p:cNvPicPr>
            <a:picLocks noChangeAspect="1"/>
          </p:cNvPicPr>
          <p:nvPr/>
        </p:nvPicPr>
        <p:blipFill rotWithShape="1">
          <a:blip r:embed="rId2" cstate="print">
            <a:extLst>
              <a:ext uri="{28A0092B-C50C-407E-A947-70E740481C1C}">
                <a14:useLocalDpi xmlns:a14="http://schemas.microsoft.com/office/drawing/2010/main" val="0"/>
              </a:ext>
            </a:extLst>
          </a:blip>
          <a:srcRect t="9408" r="51287" b="25291"/>
          <a:stretch/>
        </p:blipFill>
        <p:spPr bwMode="auto">
          <a:xfrm>
            <a:off x="177955" y="863752"/>
            <a:ext cx="817200" cy="616054"/>
          </a:xfrm>
          <a:prstGeom prst="rect">
            <a:avLst/>
          </a:prstGeom>
          <a:ln>
            <a:noFill/>
          </a:ln>
          <a:extLst>
            <a:ext uri="{53640926-AAD7-44D8-BBD7-CCE9431645EC}">
              <a14:shadowObscured xmlns:a14="http://schemas.microsoft.com/office/drawing/2010/main"/>
            </a:ext>
          </a:extLst>
        </p:spPr>
      </p:pic>
      <p:pic>
        <p:nvPicPr>
          <p:cNvPr id="10" name="Billede 9"/>
          <p:cNvPicPr/>
          <p:nvPr/>
        </p:nvPicPr>
        <p:blipFill>
          <a:blip r:embed="rId3"/>
          <a:stretch>
            <a:fillRect/>
          </a:stretch>
        </p:blipFill>
        <p:spPr>
          <a:xfrm>
            <a:off x="548476" y="2269289"/>
            <a:ext cx="7560840" cy="3993604"/>
          </a:xfrm>
          <a:prstGeom prst="rect">
            <a:avLst/>
          </a:prstGeom>
        </p:spPr>
      </p:pic>
      <p:sp>
        <p:nvSpPr>
          <p:cNvPr id="3" name="Tekstfelt 2"/>
          <p:cNvSpPr txBox="1"/>
          <p:nvPr/>
        </p:nvSpPr>
        <p:spPr>
          <a:xfrm>
            <a:off x="248666" y="1508156"/>
            <a:ext cx="8160459" cy="646331"/>
          </a:xfrm>
          <a:prstGeom prst="rect">
            <a:avLst/>
          </a:prstGeom>
          <a:noFill/>
        </p:spPr>
        <p:txBody>
          <a:bodyPr wrap="square" rtlCol="0">
            <a:spAutoFit/>
          </a:bodyPr>
          <a:lstStyle/>
          <a:p>
            <a:pPr algn="ctr"/>
            <a:r>
              <a:rPr lang="da-DK" sz="1800" dirty="0" smtClean="0"/>
              <a:t>Illustration af gråzonen mellem</a:t>
            </a:r>
          </a:p>
          <a:p>
            <a:pPr algn="ctr"/>
            <a:r>
              <a:rPr lang="da-DK" sz="1800" dirty="0" smtClean="0"/>
              <a:t>almindelig undervisning og specialundervisning</a:t>
            </a:r>
            <a:endParaRPr lang="da-DK" sz="1800" dirty="0"/>
          </a:p>
        </p:txBody>
      </p:sp>
    </p:spTree>
    <p:extLst>
      <p:ext uri="{BB962C8B-B14F-4D97-AF65-F5344CB8AC3E}">
        <p14:creationId xmlns:p14="http://schemas.microsoft.com/office/powerpoint/2010/main" val="1509604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18</a:t>
            </a:fld>
            <a:endParaRPr lang="da-DK" altLang="da-DK" dirty="0"/>
          </a:p>
        </p:txBody>
      </p:sp>
      <p:sp>
        <p:nvSpPr>
          <p:cNvPr id="3" name="Pladsholder til tekst 2"/>
          <p:cNvSpPr>
            <a:spLocks noGrp="1"/>
          </p:cNvSpPr>
          <p:nvPr>
            <p:ph type="body" sz="quarter" idx="11"/>
          </p:nvPr>
        </p:nvSpPr>
        <p:spPr>
          <a:xfrm>
            <a:off x="107504" y="1652456"/>
            <a:ext cx="8928992" cy="4392488"/>
          </a:xfrm>
        </p:spPr>
        <p:txBody>
          <a:bodyPr/>
          <a:lstStyle/>
          <a:p>
            <a:pPr marL="0" indent="0">
              <a:buNone/>
            </a:pPr>
            <a:r>
              <a:rPr lang="da-DK" sz="1600" b="1" dirty="0" smtClean="0"/>
              <a:t>Spørgsmål til refleksion over egen praksis</a:t>
            </a:r>
          </a:p>
          <a:p>
            <a:pPr lvl="1"/>
            <a:endParaRPr lang="da-DK" sz="1400" dirty="0"/>
          </a:p>
        </p:txBody>
      </p:sp>
      <p:sp>
        <p:nvSpPr>
          <p:cNvPr id="4" name="Titel 3"/>
          <p:cNvSpPr>
            <a:spLocks noGrp="1"/>
          </p:cNvSpPr>
          <p:nvPr>
            <p:ph type="title"/>
          </p:nvPr>
        </p:nvSpPr>
        <p:spPr/>
        <p:txBody>
          <a:bodyPr anchor="ctr"/>
          <a:lstStyle/>
          <a:p>
            <a:r>
              <a:rPr lang="da-DK" dirty="0" smtClean="0"/>
              <a:t>         </a:t>
            </a:r>
            <a:r>
              <a:rPr lang="da-DK" dirty="0" smtClean="0">
                <a:solidFill>
                  <a:schemeClr val="accent3"/>
                </a:solidFill>
              </a:rPr>
              <a:t>Styringsinformation</a:t>
            </a:r>
            <a:endParaRPr lang="da-DK" dirty="0">
              <a:solidFill>
                <a:schemeClr val="accent3"/>
              </a:solidFill>
            </a:endParaRPr>
          </a:p>
        </p:txBody>
      </p:sp>
      <p:sp>
        <p:nvSpPr>
          <p:cNvPr id="7" name="Tekstfelt 6"/>
          <p:cNvSpPr txBox="1"/>
          <p:nvPr/>
        </p:nvSpPr>
        <p:spPr>
          <a:xfrm>
            <a:off x="0" y="220578"/>
            <a:ext cx="9144000" cy="400110"/>
          </a:xfrm>
          <a:prstGeom prst="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effectLst>
                  <a:outerShdw blurRad="50800" dist="38100" dir="2700000" algn="tl" rotWithShape="0">
                    <a:prstClr val="black">
                      <a:alpha val="40000"/>
                    </a:prstClr>
                  </a:outerShdw>
                </a:effectLst>
                <a:latin typeface="+mj-lt"/>
              </a:rPr>
              <a:t>Spørgsmål</a:t>
            </a:r>
            <a:endParaRPr lang="da-DK" sz="2000" dirty="0">
              <a:ln w="9525">
                <a:solidFill>
                  <a:schemeClr val="bg1"/>
                </a:solidFill>
                <a:prstDash val="solid"/>
              </a:ln>
              <a:solidFill>
                <a:schemeClr val="bg1"/>
              </a:solidFill>
              <a:effectLst>
                <a:outerShdw blurRad="50800" dist="38100" dir="2700000" algn="tl" rotWithShape="0">
                  <a:prstClr val="black">
                    <a:alpha val="40000"/>
                  </a:prstClr>
                </a:outerShdw>
              </a:effectLst>
              <a:latin typeface="+mj-lt"/>
            </a:endParaRPr>
          </a:p>
        </p:txBody>
      </p:sp>
      <p:pic>
        <p:nvPicPr>
          <p:cNvPr id="8" name="Billede 7"/>
          <p:cNvPicPr>
            <a:picLocks noChangeAspect="1"/>
          </p:cNvPicPr>
          <p:nvPr/>
        </p:nvPicPr>
        <p:blipFill rotWithShape="1">
          <a:blip r:embed="rId2" cstate="print">
            <a:extLst>
              <a:ext uri="{28A0092B-C50C-407E-A947-70E740481C1C}">
                <a14:useLocalDpi xmlns:a14="http://schemas.microsoft.com/office/drawing/2010/main" val="0"/>
              </a:ext>
            </a:extLst>
          </a:blip>
          <a:srcRect t="9408" r="51287" b="25291"/>
          <a:stretch/>
        </p:blipFill>
        <p:spPr bwMode="auto">
          <a:xfrm>
            <a:off x="177955" y="863752"/>
            <a:ext cx="817200" cy="616054"/>
          </a:xfrm>
          <a:prstGeom prst="rect">
            <a:avLst/>
          </a:prstGeom>
          <a:ln>
            <a:noFill/>
          </a:ln>
          <a:extLst>
            <a:ext uri="{53640926-AAD7-44D8-BBD7-CCE9431645EC}">
              <a14:shadowObscured xmlns:a14="http://schemas.microsoft.com/office/drawing/2010/main"/>
            </a:ext>
          </a:extLst>
        </p:spPr>
      </p:pic>
      <p:sp>
        <p:nvSpPr>
          <p:cNvPr id="5" name="Tekstfelt 4"/>
          <p:cNvSpPr txBox="1"/>
          <p:nvPr/>
        </p:nvSpPr>
        <p:spPr>
          <a:xfrm>
            <a:off x="177955" y="2078985"/>
            <a:ext cx="8424936" cy="390876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a-DK" sz="1600" dirty="0" smtClean="0">
                <a:latin typeface="+mn-lt"/>
              </a:rPr>
              <a:t>Har I et samlet overblik over aktiviteter og udgifter på specialundervisningsområdet? Eller er informationerne opdelt i forhold til indsatstyper (specialklasse, specialskole, andre tilbud), leverandør (egen, andre kommuner, regioner) m.m.?</a:t>
            </a:r>
          </a:p>
          <a:p>
            <a:pPr marL="285750" indent="-285750">
              <a:spcBef>
                <a:spcPts val="600"/>
              </a:spcBef>
              <a:spcAft>
                <a:spcPts val="600"/>
              </a:spcAft>
              <a:buFont typeface="Arial" panose="020B0604020202020204" pitchFamily="34" charset="0"/>
              <a:buChar char="•"/>
            </a:pPr>
            <a:r>
              <a:rPr lang="da-DK" sz="1600" dirty="0" smtClean="0">
                <a:latin typeface="+mn-lt"/>
              </a:rPr>
              <a:t>Opstiller I forudsætninger for aktiviteter og gennemsnitspriser på de forskellige indsatstyper? Også jeres egne tilbud? Er de opdelt på målgrupper? Har forudsætningerne sammenhæng med den faglige strategi på området?</a:t>
            </a:r>
          </a:p>
          <a:p>
            <a:pPr marL="285750" indent="-285750">
              <a:spcBef>
                <a:spcPts val="600"/>
              </a:spcBef>
              <a:spcAft>
                <a:spcPts val="600"/>
              </a:spcAft>
              <a:buFont typeface="Arial" panose="020B0604020202020204" pitchFamily="34" charset="0"/>
              <a:buChar char="•"/>
            </a:pPr>
            <a:r>
              <a:rPr lang="da-DK" sz="1600" dirty="0" smtClean="0">
                <a:latin typeface="+mn-lt"/>
              </a:rPr>
              <a:t>Har I tilstrækkelig information til at forudse fremtidige udgifter på området – eller er der behov for at få styringsinformation om indsatser i gråzonen, hvor der er risiko for fremtidige henvisninger til specialundervisning?</a:t>
            </a:r>
          </a:p>
          <a:p>
            <a:pPr marL="285750" indent="-285750">
              <a:spcBef>
                <a:spcPts val="600"/>
              </a:spcBef>
              <a:spcAft>
                <a:spcPts val="600"/>
              </a:spcAft>
              <a:buFont typeface="Arial" panose="020B0604020202020204" pitchFamily="34" charset="0"/>
              <a:buChar char="•"/>
            </a:pPr>
            <a:r>
              <a:rPr lang="da-DK" sz="1600" dirty="0" smtClean="0">
                <a:latin typeface="+mn-lt"/>
              </a:rPr>
              <a:t>Kan allerede tilgængelige data anvendes til mere systematisk afrapportering om udviklingen på området?</a:t>
            </a:r>
          </a:p>
          <a:p>
            <a:pPr marL="285750" indent="-285750">
              <a:spcBef>
                <a:spcPts val="600"/>
              </a:spcBef>
              <a:spcAft>
                <a:spcPts val="600"/>
              </a:spcAft>
              <a:buFont typeface="Arial" panose="020B0604020202020204" pitchFamily="34" charset="0"/>
              <a:buChar char="•"/>
            </a:pPr>
            <a:r>
              <a:rPr lang="da-DK" sz="1600" dirty="0" smtClean="0">
                <a:latin typeface="+mn-lt"/>
              </a:rPr>
              <a:t>Er der potentiale for at øge intern benchmarking mellem skolerne og bruge resultaterne til </a:t>
            </a:r>
            <a:r>
              <a:rPr lang="da-DK" sz="1600" dirty="0">
                <a:latin typeface="+mn-lt"/>
              </a:rPr>
              <a:t>g</a:t>
            </a:r>
            <a:r>
              <a:rPr lang="da-DK" sz="1600" dirty="0" smtClean="0">
                <a:latin typeface="+mn-lt"/>
              </a:rPr>
              <a:t>ensidig læring?</a:t>
            </a:r>
            <a:endParaRPr lang="da-DK" sz="1600" dirty="0">
              <a:latin typeface="+mn-lt"/>
            </a:endParaRPr>
          </a:p>
        </p:txBody>
      </p:sp>
    </p:spTree>
    <p:extLst>
      <p:ext uri="{BB962C8B-B14F-4D97-AF65-F5344CB8AC3E}">
        <p14:creationId xmlns:p14="http://schemas.microsoft.com/office/powerpoint/2010/main" val="2192082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2</a:t>
            </a:fld>
            <a:endParaRPr lang="da-DK" altLang="da-DK" dirty="0"/>
          </a:p>
        </p:txBody>
      </p:sp>
      <p:sp>
        <p:nvSpPr>
          <p:cNvPr id="3" name="Pladsholder til tekst 2"/>
          <p:cNvSpPr>
            <a:spLocks noGrp="1"/>
          </p:cNvSpPr>
          <p:nvPr>
            <p:ph type="body" sz="quarter" idx="11"/>
          </p:nvPr>
        </p:nvSpPr>
        <p:spPr>
          <a:xfrm>
            <a:off x="108504" y="1206653"/>
            <a:ext cx="8928992" cy="2160240"/>
          </a:xfrm>
        </p:spPr>
        <p:txBody>
          <a:bodyPr/>
          <a:lstStyle/>
          <a:p>
            <a:pPr>
              <a:lnSpc>
                <a:spcPct val="100000"/>
              </a:lnSpc>
              <a:spcBef>
                <a:spcPts val="0"/>
              </a:spcBef>
            </a:pPr>
            <a:endParaRPr lang="da-DK" sz="1600" dirty="0"/>
          </a:p>
          <a:p>
            <a:pPr>
              <a:lnSpc>
                <a:spcPct val="100000"/>
              </a:lnSpc>
              <a:spcBef>
                <a:spcPts val="0"/>
              </a:spcBef>
            </a:pPr>
            <a:endParaRPr lang="da-DK" sz="1600" dirty="0"/>
          </a:p>
          <a:p>
            <a:pPr marL="0" indent="0">
              <a:lnSpc>
                <a:spcPct val="100000"/>
              </a:lnSpc>
              <a:spcBef>
                <a:spcPts val="0"/>
              </a:spcBef>
              <a:buNone/>
            </a:pPr>
            <a:endParaRPr lang="da-DK" sz="1600" dirty="0"/>
          </a:p>
          <a:p>
            <a:endParaRPr lang="da-DK" dirty="0"/>
          </a:p>
        </p:txBody>
      </p:sp>
      <p:sp>
        <p:nvSpPr>
          <p:cNvPr id="4" name="Titel 3"/>
          <p:cNvSpPr>
            <a:spLocks noGrp="1"/>
          </p:cNvSpPr>
          <p:nvPr>
            <p:ph type="title"/>
          </p:nvPr>
        </p:nvSpPr>
        <p:spPr>
          <a:xfrm>
            <a:off x="74920" y="237427"/>
            <a:ext cx="8928000" cy="576064"/>
          </a:xfrm>
        </p:spPr>
        <p:txBody>
          <a:bodyPr/>
          <a:lstStyle/>
          <a:p>
            <a:r>
              <a:rPr lang="da-DK" dirty="0" smtClean="0">
                <a:solidFill>
                  <a:schemeClr val="accent3"/>
                </a:solidFill>
              </a:rPr>
              <a:t>Indledning</a:t>
            </a:r>
            <a:endParaRPr lang="da-DK" dirty="0">
              <a:solidFill>
                <a:schemeClr val="accent3"/>
              </a:solidFill>
            </a:endParaRPr>
          </a:p>
        </p:txBody>
      </p:sp>
      <p:sp>
        <p:nvSpPr>
          <p:cNvPr id="5" name="Tekstfelt 4"/>
          <p:cNvSpPr txBox="1"/>
          <p:nvPr/>
        </p:nvSpPr>
        <p:spPr>
          <a:xfrm>
            <a:off x="153052" y="882577"/>
            <a:ext cx="8424936" cy="2062103"/>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Char char="•"/>
            </a:pPr>
            <a:r>
              <a:rPr lang="da-DK" sz="1600" dirty="0">
                <a:solidFill>
                  <a:schemeClr val="tx1">
                    <a:lumMod val="50000"/>
                  </a:schemeClr>
                </a:solidFill>
                <a:latin typeface="+mj-lt"/>
              </a:rPr>
              <a:t>VIVE har undersøgt økonomistyringspraksis </a:t>
            </a:r>
            <a:r>
              <a:rPr lang="da-DK" sz="1600" dirty="0" smtClean="0">
                <a:solidFill>
                  <a:schemeClr val="tx1">
                    <a:lumMod val="50000"/>
                  </a:schemeClr>
                </a:solidFill>
                <a:latin typeface="+mj-lt"/>
              </a:rPr>
              <a:t>for specialundervisningen på folkeskoleområdet i </a:t>
            </a:r>
            <a:r>
              <a:rPr lang="da-DK" sz="1600" dirty="0">
                <a:solidFill>
                  <a:schemeClr val="tx1">
                    <a:lumMod val="50000"/>
                  </a:schemeClr>
                </a:solidFill>
                <a:latin typeface="+mj-lt"/>
              </a:rPr>
              <a:t>seks </a:t>
            </a:r>
            <a:r>
              <a:rPr lang="da-DK" sz="1600" dirty="0" smtClean="0">
                <a:solidFill>
                  <a:schemeClr val="tx1">
                    <a:lumMod val="50000"/>
                  </a:schemeClr>
                </a:solidFill>
                <a:latin typeface="+mj-lt"/>
              </a:rPr>
              <a:t>kommuner, der har valgt forskellige styringsmodeller. </a:t>
            </a:r>
            <a:endParaRPr lang="da-DK" sz="1600" dirty="0">
              <a:solidFill>
                <a:schemeClr val="tx1">
                  <a:lumMod val="50000"/>
                </a:schemeClr>
              </a:solidFill>
              <a:latin typeface="+mj-lt"/>
            </a:endParaRPr>
          </a:p>
          <a:p>
            <a:pPr marL="285750" indent="-285750">
              <a:lnSpc>
                <a:spcPct val="100000"/>
              </a:lnSpc>
              <a:spcBef>
                <a:spcPts val="0"/>
              </a:spcBef>
              <a:buFont typeface="Arial" panose="020B0604020202020204" pitchFamily="34" charset="0"/>
              <a:buChar char="•"/>
            </a:pPr>
            <a:endParaRPr lang="da-DK" sz="1600" dirty="0">
              <a:solidFill>
                <a:schemeClr val="tx1">
                  <a:lumMod val="50000"/>
                </a:schemeClr>
              </a:solidFill>
              <a:latin typeface="+mj-lt"/>
            </a:endParaRPr>
          </a:p>
          <a:p>
            <a:pPr marL="285750" indent="-285750">
              <a:lnSpc>
                <a:spcPct val="100000"/>
              </a:lnSpc>
              <a:spcBef>
                <a:spcPts val="0"/>
              </a:spcBef>
              <a:buFont typeface="Arial" panose="020B0604020202020204" pitchFamily="34" charset="0"/>
              <a:buChar char="•"/>
            </a:pPr>
            <a:r>
              <a:rPr lang="da-DK" sz="1600" dirty="0">
                <a:solidFill>
                  <a:schemeClr val="tx1">
                    <a:lumMod val="50000"/>
                  </a:schemeClr>
                </a:solidFill>
                <a:latin typeface="+mj-lt"/>
              </a:rPr>
              <a:t>Formålet er at </a:t>
            </a:r>
            <a:r>
              <a:rPr lang="da-DK" sz="1600" dirty="0" smtClean="0">
                <a:solidFill>
                  <a:schemeClr val="tx1">
                    <a:lumMod val="50000"/>
                  </a:schemeClr>
                </a:solidFill>
                <a:latin typeface="+mj-lt"/>
              </a:rPr>
              <a:t>få indsigt i deres </a:t>
            </a:r>
            <a:r>
              <a:rPr lang="da-DK" sz="1600" dirty="0">
                <a:solidFill>
                  <a:schemeClr val="tx1">
                    <a:lumMod val="50000"/>
                  </a:schemeClr>
                </a:solidFill>
                <a:latin typeface="+mj-lt"/>
              </a:rPr>
              <a:t>erfaringer og </a:t>
            </a:r>
            <a:r>
              <a:rPr lang="da-DK" sz="1600" dirty="0" smtClean="0">
                <a:solidFill>
                  <a:schemeClr val="tx1">
                    <a:lumMod val="50000"/>
                  </a:schemeClr>
                </a:solidFill>
                <a:latin typeface="+mj-lt"/>
              </a:rPr>
              <a:t>på den baggrund give inspiration </a:t>
            </a:r>
            <a:r>
              <a:rPr lang="da-DK" sz="1600" dirty="0">
                <a:solidFill>
                  <a:schemeClr val="tx1">
                    <a:lumMod val="50000"/>
                  </a:schemeClr>
                </a:solidFill>
                <a:latin typeface="+mj-lt"/>
              </a:rPr>
              <a:t>til videreudviklingen af økonomistyringen.</a:t>
            </a:r>
          </a:p>
          <a:p>
            <a:pPr marL="285750" indent="-285750">
              <a:lnSpc>
                <a:spcPct val="100000"/>
              </a:lnSpc>
              <a:spcBef>
                <a:spcPts val="0"/>
              </a:spcBef>
              <a:buFont typeface="Arial" panose="020B0604020202020204" pitchFamily="34" charset="0"/>
              <a:buChar char="•"/>
            </a:pPr>
            <a:endParaRPr lang="da-DK" sz="1600" dirty="0">
              <a:solidFill>
                <a:schemeClr val="tx1">
                  <a:lumMod val="50000"/>
                </a:schemeClr>
              </a:solidFill>
              <a:latin typeface="+mj-lt"/>
            </a:endParaRPr>
          </a:p>
          <a:p>
            <a:pPr marL="285750" indent="-285750">
              <a:lnSpc>
                <a:spcPct val="100000"/>
              </a:lnSpc>
              <a:spcBef>
                <a:spcPts val="0"/>
              </a:spcBef>
              <a:buFont typeface="Arial" panose="020B0604020202020204" pitchFamily="34" charset="0"/>
              <a:buChar char="•"/>
            </a:pPr>
            <a:r>
              <a:rPr lang="da-DK" sz="1600" dirty="0">
                <a:solidFill>
                  <a:schemeClr val="tx1">
                    <a:lumMod val="50000"/>
                  </a:schemeClr>
                </a:solidFill>
                <a:latin typeface="+mj-lt"/>
              </a:rPr>
              <a:t>Konklusionerne og praksiseksempler </a:t>
            </a:r>
            <a:r>
              <a:rPr lang="da-DK" sz="1600" dirty="0" smtClean="0">
                <a:solidFill>
                  <a:schemeClr val="tx1">
                    <a:lumMod val="50000"/>
                  </a:schemeClr>
                </a:solidFill>
                <a:latin typeface="+mj-lt"/>
              </a:rPr>
              <a:t>er </a:t>
            </a:r>
            <a:r>
              <a:rPr lang="da-DK" sz="1600" dirty="0">
                <a:solidFill>
                  <a:schemeClr val="tx1">
                    <a:lumMod val="50000"/>
                  </a:schemeClr>
                </a:solidFill>
                <a:latin typeface="+mj-lt"/>
              </a:rPr>
              <a:t>beskrevet i rapporten </a:t>
            </a:r>
            <a:r>
              <a:rPr lang="da-DK" sz="1600" dirty="0" smtClean="0">
                <a:solidFill>
                  <a:schemeClr val="tx1">
                    <a:lumMod val="50000"/>
                  </a:schemeClr>
                </a:solidFill>
                <a:latin typeface="+mj-lt"/>
              </a:rPr>
              <a:t>”Specialundervisning på folkeskoleområdet. </a:t>
            </a:r>
            <a:r>
              <a:rPr lang="da-DK" sz="1600" dirty="0">
                <a:solidFill>
                  <a:schemeClr val="tx1">
                    <a:lumMod val="50000"/>
                  </a:schemeClr>
                </a:solidFill>
                <a:latin typeface="+mj-lt"/>
              </a:rPr>
              <a:t>Inspiration til </a:t>
            </a:r>
            <a:r>
              <a:rPr lang="da-DK" sz="1600" dirty="0" smtClean="0">
                <a:solidFill>
                  <a:schemeClr val="tx1">
                    <a:lumMod val="50000"/>
                  </a:schemeClr>
                </a:solidFill>
                <a:latin typeface="+mj-lt"/>
              </a:rPr>
              <a:t>den økonomiske styring</a:t>
            </a:r>
            <a:r>
              <a:rPr lang="da-DK" sz="1600" dirty="0">
                <a:solidFill>
                  <a:schemeClr val="tx1">
                    <a:lumMod val="50000"/>
                  </a:schemeClr>
                </a:solidFill>
                <a:latin typeface="+mj-lt"/>
              </a:rPr>
              <a:t>”. </a:t>
            </a:r>
            <a:endParaRPr lang="da-DK" dirty="0"/>
          </a:p>
        </p:txBody>
      </p:sp>
      <p:sp>
        <p:nvSpPr>
          <p:cNvPr id="6" name="Tekstfelt 5"/>
          <p:cNvSpPr txBox="1"/>
          <p:nvPr/>
        </p:nvSpPr>
        <p:spPr>
          <a:xfrm>
            <a:off x="153052" y="2998548"/>
            <a:ext cx="6480516" cy="2923877"/>
          </a:xfrm>
          <a:prstGeom prst="rect">
            <a:avLst/>
          </a:prstGeom>
          <a:noFill/>
        </p:spPr>
        <p:txBody>
          <a:bodyPr wrap="square" rtlCol="0">
            <a:spAutoFit/>
          </a:bodyPr>
          <a:lstStyle/>
          <a:p>
            <a:pPr marL="285750" indent="-285750" eaLnBrk="1" hangingPunct="1">
              <a:spcBef>
                <a:spcPts val="0"/>
              </a:spcBef>
              <a:buFont typeface="Arial" panose="020B0604020202020204" pitchFamily="34" charset="0"/>
              <a:buChar char="•"/>
            </a:pPr>
            <a:r>
              <a:rPr lang="da-DK" sz="1600" dirty="0">
                <a:solidFill>
                  <a:schemeClr val="tx1">
                    <a:lumMod val="50000"/>
                  </a:schemeClr>
                </a:solidFill>
                <a:latin typeface="Arial" panose="020B0604020202020204" pitchFamily="34" charset="0"/>
                <a:cs typeface="Arial" panose="020B0604020202020204" pitchFamily="34" charset="0"/>
              </a:rPr>
              <a:t>Denne præsentation er et supplement til rapporten, som skal gøre det nemt at få overblik over rapportens hovedkonklusioner og bringe dem i spil i egen kommune.</a:t>
            </a:r>
          </a:p>
          <a:p>
            <a:pPr marL="285750" indent="-285750" eaLnBrk="1" hangingPunct="1">
              <a:spcBef>
                <a:spcPts val="0"/>
              </a:spcBef>
              <a:buFont typeface="Arial" panose="020B0604020202020204" pitchFamily="34" charset="0"/>
              <a:buChar char="•"/>
            </a:pPr>
            <a:endParaRPr lang="da-DK" sz="1600" dirty="0">
              <a:solidFill>
                <a:schemeClr val="tx1">
                  <a:lumMod val="50000"/>
                </a:schemeClr>
              </a:solidFill>
              <a:latin typeface="Arial" panose="020B0604020202020204" pitchFamily="34" charset="0"/>
              <a:cs typeface="Arial" panose="020B0604020202020204" pitchFamily="34" charset="0"/>
            </a:endParaRPr>
          </a:p>
          <a:p>
            <a:pPr marL="285750" indent="-285750" eaLnBrk="1" hangingPunct="1">
              <a:spcBef>
                <a:spcPts val="0"/>
              </a:spcBef>
              <a:buFont typeface="Arial" panose="020B0604020202020204" pitchFamily="34" charset="0"/>
              <a:buChar char="•"/>
            </a:pPr>
            <a:r>
              <a:rPr lang="da-DK" sz="1600" dirty="0">
                <a:solidFill>
                  <a:schemeClr val="tx1">
                    <a:lumMod val="50000"/>
                  </a:schemeClr>
                </a:solidFill>
                <a:latin typeface="Arial" panose="020B0604020202020204" pitchFamily="34" charset="0"/>
                <a:cs typeface="Arial" panose="020B0604020202020204" pitchFamily="34" charset="0"/>
              </a:rPr>
              <a:t>Præsentationen indeholder:</a:t>
            </a:r>
          </a:p>
          <a:p>
            <a:pPr marL="742950" lvl="1" indent="-285750" eaLnBrk="1" hangingPunct="1">
              <a:spcBef>
                <a:spcPts val="0"/>
              </a:spcBef>
              <a:buFont typeface="Courier New" panose="02070309020205020404" pitchFamily="49" charset="0"/>
              <a:buChar char="o"/>
            </a:pPr>
            <a:r>
              <a:rPr lang="da-DK" sz="1600" dirty="0">
                <a:solidFill>
                  <a:schemeClr val="tx1">
                    <a:lumMod val="50000"/>
                  </a:schemeClr>
                </a:solidFill>
                <a:latin typeface="Arial" panose="020B0604020202020204" pitchFamily="34" charset="0"/>
                <a:cs typeface="Arial" panose="020B0604020202020204" pitchFamily="34" charset="0"/>
              </a:rPr>
              <a:t>En kort </a:t>
            </a:r>
            <a:r>
              <a:rPr lang="da-DK" sz="1600" b="1" dirty="0">
                <a:solidFill>
                  <a:schemeClr val="tx1">
                    <a:lumMod val="50000"/>
                  </a:schemeClr>
                </a:solidFill>
                <a:latin typeface="Arial" panose="020B0604020202020204" pitchFamily="34" charset="0"/>
                <a:cs typeface="Arial" panose="020B0604020202020204" pitchFamily="34" charset="0"/>
              </a:rPr>
              <a:t>introduktion</a:t>
            </a:r>
            <a:r>
              <a:rPr lang="da-DK" sz="1600" dirty="0">
                <a:solidFill>
                  <a:schemeClr val="tx1">
                    <a:lumMod val="50000"/>
                  </a:schemeClr>
                </a:solidFill>
                <a:latin typeface="Arial" panose="020B0604020202020204" pitchFamily="34" charset="0"/>
                <a:cs typeface="Arial" panose="020B0604020202020204" pitchFamily="34" charset="0"/>
              </a:rPr>
              <a:t> til analysens konklusioner</a:t>
            </a:r>
          </a:p>
          <a:p>
            <a:pPr marL="742950" lvl="1" indent="-285750" eaLnBrk="1" hangingPunct="1">
              <a:spcBef>
                <a:spcPts val="0"/>
              </a:spcBef>
              <a:buFont typeface="Courier New" panose="02070309020205020404" pitchFamily="49" charset="0"/>
              <a:buChar char="o"/>
            </a:pPr>
            <a:r>
              <a:rPr lang="da-DK" sz="1600" dirty="0">
                <a:solidFill>
                  <a:schemeClr val="tx1">
                    <a:lumMod val="50000"/>
                  </a:schemeClr>
                </a:solidFill>
                <a:latin typeface="Arial" panose="020B0604020202020204" pitchFamily="34" charset="0"/>
                <a:cs typeface="Arial" panose="020B0604020202020204" pitchFamily="34" charset="0"/>
              </a:rPr>
              <a:t>Konkrete </a:t>
            </a:r>
            <a:r>
              <a:rPr lang="da-DK" sz="1600" b="1" dirty="0">
                <a:solidFill>
                  <a:schemeClr val="tx1">
                    <a:lumMod val="50000"/>
                  </a:schemeClr>
                </a:solidFill>
                <a:latin typeface="Arial" panose="020B0604020202020204" pitchFamily="34" charset="0"/>
                <a:cs typeface="Arial" panose="020B0604020202020204" pitchFamily="34" charset="0"/>
              </a:rPr>
              <a:t>eksempler</a:t>
            </a:r>
            <a:r>
              <a:rPr lang="da-DK" sz="1600" dirty="0">
                <a:solidFill>
                  <a:schemeClr val="tx1">
                    <a:lumMod val="50000"/>
                  </a:schemeClr>
                </a:solidFill>
                <a:latin typeface="Arial" panose="020B0604020202020204" pitchFamily="34" charset="0"/>
                <a:cs typeface="Arial" panose="020B0604020202020204" pitchFamily="34" charset="0"/>
              </a:rPr>
              <a:t> fra deltagerkommunerne </a:t>
            </a:r>
          </a:p>
          <a:p>
            <a:pPr marL="742950" lvl="1" indent="-285750" eaLnBrk="1" hangingPunct="1">
              <a:spcBef>
                <a:spcPts val="0"/>
              </a:spcBef>
              <a:buFont typeface="Courier New" panose="02070309020205020404" pitchFamily="49" charset="0"/>
              <a:buChar char="o"/>
            </a:pPr>
            <a:r>
              <a:rPr lang="da-DK" sz="1600" b="1" dirty="0">
                <a:solidFill>
                  <a:schemeClr val="tx1">
                    <a:lumMod val="50000"/>
                  </a:schemeClr>
                </a:solidFill>
                <a:latin typeface="Arial" panose="020B0604020202020204" pitchFamily="34" charset="0"/>
                <a:cs typeface="Arial" panose="020B0604020202020204" pitchFamily="34" charset="0"/>
              </a:rPr>
              <a:t>Spørgsmål</a:t>
            </a:r>
            <a:r>
              <a:rPr lang="da-DK" sz="1600" dirty="0">
                <a:solidFill>
                  <a:schemeClr val="tx1">
                    <a:lumMod val="50000"/>
                  </a:schemeClr>
                </a:solidFill>
                <a:latin typeface="Arial" panose="020B0604020202020204" pitchFamily="34" charset="0"/>
                <a:cs typeface="Arial" panose="020B0604020202020204" pitchFamily="34" charset="0"/>
              </a:rPr>
              <a:t>, som tager udgangspunkt i </a:t>
            </a:r>
            <a:r>
              <a:rPr lang="da-DK" sz="1600" dirty="0" smtClean="0">
                <a:solidFill>
                  <a:schemeClr val="tx1">
                    <a:lumMod val="50000"/>
                  </a:schemeClr>
                </a:solidFill>
                <a:latin typeface="Arial" panose="020B0604020202020204" pitchFamily="34" charset="0"/>
                <a:cs typeface="Arial" panose="020B0604020202020204" pitchFamily="34" charset="0"/>
              </a:rPr>
              <a:t>undersøgelsens </a:t>
            </a:r>
            <a:r>
              <a:rPr lang="da-DK" sz="1600" dirty="0">
                <a:solidFill>
                  <a:schemeClr val="tx1">
                    <a:lumMod val="50000"/>
                  </a:schemeClr>
                </a:solidFill>
                <a:latin typeface="Arial" panose="020B0604020202020204" pitchFamily="34" charset="0"/>
                <a:cs typeface="Arial" panose="020B0604020202020204" pitchFamily="34" charset="0"/>
              </a:rPr>
              <a:t>resultater. Spørgsmålene kan danne grundlag for en drøftelse af og refleksion over egen økonomistyrings-praksis.</a:t>
            </a:r>
          </a:p>
          <a:p>
            <a:endParaRPr lang="da-DK" dirty="0"/>
          </a:p>
        </p:txBody>
      </p:sp>
      <p:pic>
        <p:nvPicPr>
          <p:cNvPr id="7" name="Billede 6"/>
          <p:cNvPicPr>
            <a:picLocks noChangeAspect="1"/>
          </p:cNvPicPr>
          <p:nvPr/>
        </p:nvPicPr>
        <p:blipFill>
          <a:blip r:embed="rId3"/>
          <a:stretch>
            <a:fillRect/>
          </a:stretch>
        </p:blipFill>
        <p:spPr>
          <a:xfrm>
            <a:off x="6588224" y="3366893"/>
            <a:ext cx="1880599" cy="26567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205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3</a:t>
            </a:fld>
            <a:endParaRPr lang="da-DK" altLang="da-DK" dirty="0"/>
          </a:p>
        </p:txBody>
      </p:sp>
      <p:sp>
        <p:nvSpPr>
          <p:cNvPr id="3" name="Pladsholder til tekst 2"/>
          <p:cNvSpPr>
            <a:spLocks noGrp="1"/>
          </p:cNvSpPr>
          <p:nvPr>
            <p:ph type="body" sz="quarter" idx="11"/>
          </p:nvPr>
        </p:nvSpPr>
        <p:spPr>
          <a:xfrm>
            <a:off x="190122" y="1196752"/>
            <a:ext cx="8928992" cy="864096"/>
          </a:xfrm>
        </p:spPr>
        <p:txBody>
          <a:bodyPr/>
          <a:lstStyle/>
          <a:p>
            <a:pPr marL="0" indent="0">
              <a:lnSpc>
                <a:spcPct val="100000"/>
              </a:lnSpc>
              <a:spcBef>
                <a:spcPts val="0"/>
              </a:spcBef>
              <a:buNone/>
            </a:pPr>
            <a:r>
              <a:rPr lang="da-DK" sz="1600" dirty="0" smtClean="0"/>
              <a:t>Analysens konklusioner og spørgsmålene til refleksion omhandler fire fokusområder for udviklingen af økonomistyringen af specialundervisningen på folkeskoleområdet. </a:t>
            </a:r>
            <a:r>
              <a:rPr lang="da-DK" sz="1600" b="1" dirty="0" smtClean="0"/>
              <a:t>De fire fokus-områder kan med fordel ses i sammenhæng</a:t>
            </a:r>
            <a:r>
              <a:rPr lang="da-DK" sz="1600" dirty="0" smtClean="0"/>
              <a:t>, når økonomistyringen skal videreudvikles.</a:t>
            </a:r>
          </a:p>
          <a:p>
            <a:endParaRPr lang="da-DK" dirty="0"/>
          </a:p>
        </p:txBody>
      </p:sp>
      <p:sp>
        <p:nvSpPr>
          <p:cNvPr id="4" name="Titel 3"/>
          <p:cNvSpPr>
            <a:spLocks noGrp="1"/>
          </p:cNvSpPr>
          <p:nvPr>
            <p:ph type="title"/>
          </p:nvPr>
        </p:nvSpPr>
        <p:spPr>
          <a:xfrm>
            <a:off x="83766" y="298920"/>
            <a:ext cx="8928000" cy="576064"/>
          </a:xfrm>
        </p:spPr>
        <p:txBody>
          <a:bodyPr/>
          <a:lstStyle/>
          <a:p>
            <a:r>
              <a:rPr lang="da-DK" dirty="0" smtClean="0">
                <a:solidFill>
                  <a:schemeClr val="accent3"/>
                </a:solidFill>
              </a:rPr>
              <a:t>Fire fokusområder</a:t>
            </a:r>
            <a:endParaRPr lang="da-DK" dirty="0">
              <a:solidFill>
                <a:schemeClr val="accent3"/>
              </a:solidFill>
            </a:endParaRPr>
          </a:p>
        </p:txBody>
      </p:sp>
      <p:pic>
        <p:nvPicPr>
          <p:cNvPr id="19" name="Billede 18"/>
          <p:cNvPicPr/>
          <p:nvPr/>
        </p:nvPicPr>
        <p:blipFill rotWithShape="1">
          <a:blip r:embed="rId3" cstate="print">
            <a:extLst>
              <a:ext uri="{28A0092B-C50C-407E-A947-70E740481C1C}">
                <a14:useLocalDpi xmlns:a14="http://schemas.microsoft.com/office/drawing/2010/main" val="0"/>
              </a:ext>
            </a:extLst>
          </a:blip>
          <a:srcRect r="53608" b="3438"/>
          <a:stretch/>
        </p:blipFill>
        <p:spPr bwMode="auto">
          <a:xfrm>
            <a:off x="1991482" y="2492896"/>
            <a:ext cx="5112567" cy="31683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6401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4</a:t>
            </a:fld>
            <a:endParaRPr lang="da-DK" altLang="da-DK" dirty="0"/>
          </a:p>
        </p:txBody>
      </p:sp>
      <p:sp>
        <p:nvSpPr>
          <p:cNvPr id="3" name="Pladsholder til tekst 2"/>
          <p:cNvSpPr>
            <a:spLocks noGrp="1"/>
          </p:cNvSpPr>
          <p:nvPr>
            <p:ph type="body" sz="quarter" idx="11"/>
          </p:nvPr>
        </p:nvSpPr>
        <p:spPr>
          <a:xfrm>
            <a:off x="108504" y="1916832"/>
            <a:ext cx="9035496" cy="4824536"/>
          </a:xfrm>
        </p:spPr>
        <p:txBody>
          <a:bodyPr/>
          <a:lstStyle/>
          <a:p>
            <a:endParaRPr lang="da-DK" sz="2000" dirty="0" smtClean="0"/>
          </a:p>
          <a:p>
            <a:pPr marL="0" indent="0">
              <a:buNone/>
            </a:pPr>
            <a:endParaRPr lang="da-DK" dirty="0"/>
          </a:p>
        </p:txBody>
      </p:sp>
      <p:sp>
        <p:nvSpPr>
          <p:cNvPr id="4" name="Titel 3"/>
          <p:cNvSpPr>
            <a:spLocks noGrp="1"/>
          </p:cNvSpPr>
          <p:nvPr>
            <p:ph type="title"/>
          </p:nvPr>
        </p:nvSpPr>
        <p:spPr/>
        <p:txBody>
          <a:bodyPr anchor="ctr"/>
          <a:lstStyle/>
          <a:p>
            <a:r>
              <a:rPr lang="da-DK" dirty="0">
                <a:solidFill>
                  <a:schemeClr val="accent3"/>
                </a:solidFill>
              </a:rPr>
              <a:t> </a:t>
            </a:r>
            <a:r>
              <a:rPr lang="da-DK" dirty="0" smtClean="0">
                <a:solidFill>
                  <a:schemeClr val="accent3"/>
                </a:solidFill>
              </a:rPr>
              <a:t>        Faglig strategi </a:t>
            </a:r>
            <a:endParaRPr lang="da-DK" sz="2000" dirty="0">
              <a:solidFill>
                <a:schemeClr val="accent3"/>
              </a:solidFill>
            </a:endParaRPr>
          </a:p>
        </p:txBody>
      </p:sp>
      <p:sp>
        <p:nvSpPr>
          <p:cNvPr id="6" name="Tekstfelt 5"/>
          <p:cNvSpPr txBox="1"/>
          <p:nvPr/>
        </p:nvSpPr>
        <p:spPr>
          <a:xfrm>
            <a:off x="0" y="220578"/>
            <a:ext cx="9144000" cy="400110"/>
          </a:xfrm>
          <a:prstGeom prst="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latin typeface="+mj-lt"/>
              </a:rPr>
              <a:t>Konklusioner</a:t>
            </a:r>
            <a:endParaRPr lang="da-DK" sz="2000" dirty="0">
              <a:ln w="9525">
                <a:solidFill>
                  <a:schemeClr val="bg1"/>
                </a:solidFill>
                <a:prstDash val="solid"/>
              </a:ln>
              <a:solidFill>
                <a:schemeClr val="bg1"/>
              </a:solidFill>
              <a:latin typeface="+mj-lt"/>
            </a:endParaRPr>
          </a:p>
        </p:txBody>
      </p:sp>
      <p:pic>
        <p:nvPicPr>
          <p:cNvPr id="7" name="Billede 6"/>
          <p:cNvPicPr>
            <a:picLocks noChangeAspect="1"/>
          </p:cNvPicPr>
          <p:nvPr/>
        </p:nvPicPr>
        <p:blipFill rotWithShape="1">
          <a:blip r:embed="rId2" cstate="print">
            <a:extLst>
              <a:ext uri="{28A0092B-C50C-407E-A947-70E740481C1C}">
                <a14:useLocalDpi xmlns:a14="http://schemas.microsoft.com/office/drawing/2010/main" val="0"/>
              </a:ext>
            </a:extLst>
          </a:blip>
          <a:srcRect t="10791" r="51753" b="25567"/>
          <a:stretch/>
        </p:blipFill>
        <p:spPr bwMode="auto">
          <a:xfrm>
            <a:off x="179512" y="863752"/>
            <a:ext cx="816825" cy="606043"/>
          </a:xfrm>
          <a:prstGeom prst="rect">
            <a:avLst/>
          </a:prstGeom>
          <a:ln>
            <a:noFill/>
          </a:ln>
          <a:extLst>
            <a:ext uri="{53640926-AAD7-44D8-BBD7-CCE9431645EC}">
              <a14:shadowObscured xmlns:a14="http://schemas.microsoft.com/office/drawing/2010/main"/>
            </a:ext>
          </a:extLst>
        </p:spPr>
      </p:pic>
      <p:sp>
        <p:nvSpPr>
          <p:cNvPr id="5" name="Tekstfelt 4"/>
          <p:cNvSpPr txBox="1"/>
          <p:nvPr/>
        </p:nvSpPr>
        <p:spPr>
          <a:xfrm>
            <a:off x="224023" y="1469795"/>
            <a:ext cx="8640960" cy="501675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a-DK" sz="1600" dirty="0" smtClean="0">
                <a:latin typeface="+mn-lt"/>
              </a:rPr>
              <a:t>Kommunernes faglige strategier</a:t>
            </a:r>
            <a:r>
              <a:rPr lang="da-DK" sz="1600" b="1" dirty="0" smtClean="0">
                <a:latin typeface="+mn-lt"/>
              </a:rPr>
              <a:t> </a:t>
            </a:r>
            <a:r>
              <a:rPr lang="da-DK" sz="1600" dirty="0" smtClean="0">
                <a:latin typeface="+mn-lt"/>
              </a:rPr>
              <a:t>for at forebygge behovet for specialundervisning kan med fordel sætte en </a:t>
            </a:r>
            <a:r>
              <a:rPr lang="da-DK" sz="1600" b="1" dirty="0" smtClean="0">
                <a:latin typeface="+mn-lt"/>
              </a:rPr>
              <a:t>tydelig kommunal retning </a:t>
            </a:r>
            <a:r>
              <a:rPr lang="da-DK" sz="1600" dirty="0" smtClean="0">
                <a:latin typeface="+mn-lt"/>
              </a:rPr>
              <a:t>for, hvordan skolerne mest effektivt arbejder med forebyggelsen, samtidigt med at den </a:t>
            </a:r>
            <a:r>
              <a:rPr lang="da-DK" sz="1600" b="1" dirty="0" smtClean="0">
                <a:latin typeface="+mn-lt"/>
              </a:rPr>
              <a:t>decentrale tilgang fastholdes. </a:t>
            </a:r>
          </a:p>
          <a:p>
            <a:pPr marL="285750" indent="-285750">
              <a:spcBef>
                <a:spcPts val="600"/>
              </a:spcBef>
              <a:spcAft>
                <a:spcPts val="600"/>
              </a:spcAft>
              <a:buFont typeface="Arial" panose="020B0604020202020204" pitchFamily="34" charset="0"/>
              <a:buChar char="•"/>
            </a:pPr>
            <a:r>
              <a:rPr lang="da-DK" sz="1600" dirty="0" smtClean="0">
                <a:latin typeface="+mn-lt"/>
              </a:rPr>
              <a:t>I understøttelsen af strategiens implementering vil det være hensigtsmæssigt at skabe </a:t>
            </a:r>
            <a:r>
              <a:rPr lang="da-DK" sz="1600" b="1" dirty="0" smtClean="0">
                <a:latin typeface="+mn-lt"/>
              </a:rPr>
              <a:t>overblik over, hvilke tiltag og tilbud der anvendes decentralt</a:t>
            </a:r>
            <a:r>
              <a:rPr lang="da-DK" sz="1600" dirty="0" smtClean="0">
                <a:latin typeface="+mn-lt"/>
              </a:rPr>
              <a:t> i forhold til omfang, indhold, kvalitet og pris, sådan at forvaltningen systematisk kan samle op på denne viden på tværs af kommunens skoler og videreformidle effektive løsninger.</a:t>
            </a:r>
            <a:endParaRPr lang="da-DK" sz="1600" dirty="0">
              <a:latin typeface="+mn-lt"/>
            </a:endParaRPr>
          </a:p>
          <a:p>
            <a:pPr marL="285750" indent="-285750">
              <a:spcBef>
                <a:spcPts val="600"/>
              </a:spcBef>
              <a:spcAft>
                <a:spcPts val="600"/>
              </a:spcAft>
              <a:buFont typeface="Arial" panose="020B0604020202020204" pitchFamily="34" charset="0"/>
              <a:buChar char="•"/>
            </a:pPr>
            <a:r>
              <a:rPr lang="da-DK" sz="1600" dirty="0" smtClean="0">
                <a:latin typeface="+mn-lt"/>
              </a:rPr>
              <a:t>Analysen peger på, at der er et stort spring fra støtte- og specialundervisningstilbud i den almindelige klasse til specialundervisning i de segregerede tilbud. Det indikerer, at </a:t>
            </a:r>
            <a:r>
              <a:rPr lang="da-DK" sz="1600" dirty="0" err="1" smtClean="0">
                <a:latin typeface="+mn-lt"/>
              </a:rPr>
              <a:t>kom-munerne</a:t>
            </a:r>
            <a:r>
              <a:rPr lang="da-DK" sz="1600" dirty="0" smtClean="0">
                <a:latin typeface="+mn-lt"/>
              </a:rPr>
              <a:t> med fordel kan </a:t>
            </a:r>
            <a:r>
              <a:rPr lang="da-DK" sz="1600" b="1" dirty="0" smtClean="0">
                <a:latin typeface="+mn-lt"/>
              </a:rPr>
              <a:t>udvikle fleksible tilbudsformer, der ligger mellem de to indsatstyper</a:t>
            </a:r>
            <a:r>
              <a:rPr lang="da-DK" sz="1600" dirty="0" smtClean="0">
                <a:latin typeface="+mn-lt"/>
              </a:rPr>
              <a:t>. </a:t>
            </a:r>
          </a:p>
          <a:p>
            <a:pPr marL="742950" lvl="1" indent="-285750">
              <a:spcBef>
                <a:spcPts val="600"/>
              </a:spcBef>
              <a:spcAft>
                <a:spcPts val="600"/>
              </a:spcAft>
              <a:buFont typeface="Courier New" panose="02070309020205020404" pitchFamily="49" charset="0"/>
              <a:buChar char="o"/>
            </a:pPr>
            <a:r>
              <a:rPr lang="da-DK" sz="1400" dirty="0" smtClean="0">
                <a:latin typeface="+mn-lt"/>
              </a:rPr>
              <a:t>Hvis det fagligt vurderes meningsfyldt, vil fx tidsafgrænsede, intensive forløb – hvor eleven fastholder en vis tilknytning til stamklassen og vender tilbage hertil – underbygge lovens krav om at segregere i kortest mulig tid, understøtte målet om mindst indgribende indsats og bidrage til at holde den økonomiske ramme, idet langvarig segregering i udgiftstunge tilbud undgås.</a:t>
            </a:r>
          </a:p>
          <a:p>
            <a:pPr marL="285750" indent="-285750">
              <a:spcBef>
                <a:spcPts val="600"/>
              </a:spcBef>
              <a:spcAft>
                <a:spcPts val="600"/>
              </a:spcAft>
              <a:buFont typeface="Arial" panose="020B0604020202020204" pitchFamily="34" charset="0"/>
              <a:buChar char="•"/>
            </a:pPr>
            <a:r>
              <a:rPr lang="da-DK" sz="1600" dirty="0" smtClean="0">
                <a:latin typeface="+mn-lt"/>
              </a:rPr>
              <a:t>Analysen peger på, at et </a:t>
            </a:r>
            <a:r>
              <a:rPr lang="da-DK" sz="1600" b="1" dirty="0" smtClean="0">
                <a:latin typeface="+mn-lt"/>
              </a:rPr>
              <a:t>stærkt strategisk fokus på det tværsektorielle samarbejde </a:t>
            </a:r>
            <a:r>
              <a:rPr lang="da-DK" sz="1600" dirty="0" smtClean="0">
                <a:latin typeface="+mn-lt"/>
              </a:rPr>
              <a:t>med dagtilbuds- og familieområdet er væsentligt i forhold til henholdsvis tidlig opsporing, forebyggelse og en helhedsorienteret indsats.</a:t>
            </a:r>
            <a:endParaRPr lang="da-DK" sz="1600" dirty="0">
              <a:latin typeface="+mn-lt"/>
            </a:endParaRPr>
          </a:p>
        </p:txBody>
      </p:sp>
    </p:spTree>
    <p:extLst>
      <p:ext uri="{BB962C8B-B14F-4D97-AF65-F5344CB8AC3E}">
        <p14:creationId xmlns:p14="http://schemas.microsoft.com/office/powerpoint/2010/main" val="1638512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5</a:t>
            </a:fld>
            <a:endParaRPr lang="da-DK" altLang="da-DK" dirty="0"/>
          </a:p>
        </p:txBody>
      </p:sp>
      <p:sp>
        <p:nvSpPr>
          <p:cNvPr id="3" name="Pladsholder til tekst 2"/>
          <p:cNvSpPr>
            <a:spLocks noGrp="1"/>
          </p:cNvSpPr>
          <p:nvPr>
            <p:ph type="body" sz="quarter" idx="11"/>
          </p:nvPr>
        </p:nvSpPr>
        <p:spPr>
          <a:xfrm>
            <a:off x="0" y="1529353"/>
            <a:ext cx="8928992" cy="360040"/>
          </a:xfrm>
        </p:spPr>
        <p:txBody>
          <a:bodyPr/>
          <a:lstStyle/>
          <a:p>
            <a:pPr marL="0" indent="0">
              <a:buNone/>
            </a:pPr>
            <a:endParaRPr lang="da-DK" sz="2000" dirty="0" smtClean="0"/>
          </a:p>
          <a:p>
            <a:pPr marL="0" indent="0">
              <a:buNone/>
            </a:pPr>
            <a:endParaRPr lang="da-DK" dirty="0"/>
          </a:p>
        </p:txBody>
      </p:sp>
      <p:sp>
        <p:nvSpPr>
          <p:cNvPr id="4" name="Titel 3"/>
          <p:cNvSpPr>
            <a:spLocks noGrp="1"/>
          </p:cNvSpPr>
          <p:nvPr>
            <p:ph type="title"/>
          </p:nvPr>
        </p:nvSpPr>
        <p:spPr>
          <a:xfrm>
            <a:off x="116184" y="770252"/>
            <a:ext cx="8928000" cy="864096"/>
          </a:xfrm>
        </p:spPr>
        <p:txBody>
          <a:bodyPr anchor="ctr"/>
          <a:lstStyle/>
          <a:p>
            <a:r>
              <a:rPr lang="da-DK" dirty="0" smtClean="0"/>
              <a:t>         </a:t>
            </a:r>
            <a:r>
              <a:rPr lang="da-DK" altLang="da-DK" dirty="0">
                <a:solidFill>
                  <a:schemeClr val="accent3"/>
                </a:solidFill>
              </a:rPr>
              <a:t>Faglig strategi</a:t>
            </a:r>
          </a:p>
        </p:txBody>
      </p:sp>
      <p:sp>
        <p:nvSpPr>
          <p:cNvPr id="19"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20" name="Rectangle 1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21" name="Tekstfelt 20"/>
          <p:cNvSpPr txBox="1"/>
          <p:nvPr/>
        </p:nvSpPr>
        <p:spPr>
          <a:xfrm>
            <a:off x="0" y="220578"/>
            <a:ext cx="9144000" cy="400110"/>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latin typeface="+mj-lt"/>
              </a:rPr>
              <a:t>Eksempel</a:t>
            </a:r>
            <a:endParaRPr lang="da-DK" sz="2000" dirty="0">
              <a:ln w="9525">
                <a:solidFill>
                  <a:schemeClr val="bg1"/>
                </a:solidFill>
                <a:prstDash val="solid"/>
              </a:ln>
              <a:solidFill>
                <a:schemeClr val="bg1"/>
              </a:solidFill>
              <a:latin typeface="+mj-lt"/>
            </a:endParaRPr>
          </a:p>
        </p:txBody>
      </p:sp>
      <p:pic>
        <p:nvPicPr>
          <p:cNvPr id="24" name="Billede 23"/>
          <p:cNvPicPr>
            <a:picLocks noChangeAspect="1"/>
          </p:cNvPicPr>
          <p:nvPr/>
        </p:nvPicPr>
        <p:blipFill rotWithShape="1">
          <a:blip r:embed="rId3" cstate="print">
            <a:extLst>
              <a:ext uri="{28A0092B-C50C-407E-A947-70E740481C1C}">
                <a14:useLocalDpi xmlns:a14="http://schemas.microsoft.com/office/drawing/2010/main" val="0"/>
              </a:ext>
            </a:extLst>
          </a:blip>
          <a:srcRect t="10791" r="51753" b="25567"/>
          <a:stretch/>
        </p:blipFill>
        <p:spPr bwMode="auto">
          <a:xfrm>
            <a:off x="179512" y="863752"/>
            <a:ext cx="816825" cy="606043"/>
          </a:xfrm>
          <a:prstGeom prst="rect">
            <a:avLst/>
          </a:prstGeom>
          <a:ln>
            <a:noFill/>
          </a:ln>
          <a:extLst>
            <a:ext uri="{53640926-AAD7-44D8-BBD7-CCE9431645EC}">
              <a14:shadowObscured xmlns:a14="http://schemas.microsoft.com/office/drawing/2010/main"/>
            </a:ext>
          </a:extLst>
        </p:spPr>
      </p:pic>
      <p:sp>
        <p:nvSpPr>
          <p:cNvPr id="5" name="Tekstfelt 4"/>
          <p:cNvSpPr txBox="1"/>
          <p:nvPr/>
        </p:nvSpPr>
        <p:spPr>
          <a:xfrm>
            <a:off x="167308" y="1563295"/>
            <a:ext cx="8749480" cy="400110"/>
          </a:xfrm>
          <a:prstGeom prst="rect">
            <a:avLst/>
          </a:prstGeom>
          <a:noFill/>
        </p:spPr>
        <p:txBody>
          <a:bodyPr wrap="square" rtlCol="0">
            <a:spAutoFit/>
          </a:bodyPr>
          <a:lstStyle/>
          <a:p>
            <a:pPr algn="ctr"/>
            <a:r>
              <a:rPr lang="da-DK" sz="2000" dirty="0" smtClean="0">
                <a:latin typeface="+mn-lt"/>
              </a:rPr>
              <a:t>Eksempel fra deltagerkommunernes faglige strategier </a:t>
            </a:r>
            <a:endParaRPr lang="da-DK" sz="2000" dirty="0">
              <a:latin typeface="+mn-lt"/>
            </a:endParaRPr>
          </a:p>
        </p:txBody>
      </p:sp>
      <p:sp>
        <p:nvSpPr>
          <p:cNvPr id="6" name="Tekstfelt 5"/>
          <p:cNvSpPr txBox="1"/>
          <p:nvPr/>
        </p:nvSpPr>
        <p:spPr>
          <a:xfrm>
            <a:off x="323528" y="2116994"/>
            <a:ext cx="8496944" cy="3447098"/>
          </a:xfrm>
          <a:prstGeom prst="rect">
            <a:avLst/>
          </a:prstGeom>
          <a:noFill/>
          <a:ln w="28575">
            <a:solidFill>
              <a:srgbClr val="00B0F0"/>
            </a:solidFill>
          </a:ln>
        </p:spPr>
        <p:txBody>
          <a:bodyPr wrap="square" rtlCol="0">
            <a:spAutoFit/>
          </a:bodyPr>
          <a:lstStyle/>
          <a:p>
            <a:pPr marL="354013" indent="-177800"/>
            <a:endParaRPr lang="da-DK" sz="1600" b="1" dirty="0" smtClean="0">
              <a:latin typeface="+mn-lt"/>
            </a:endParaRPr>
          </a:p>
          <a:p>
            <a:pPr marL="354013" indent="-177800">
              <a:spcAft>
                <a:spcPts val="600"/>
              </a:spcAft>
            </a:pPr>
            <a:r>
              <a:rPr lang="da-DK" sz="1600" b="1" dirty="0" smtClean="0">
                <a:latin typeface="+mn-lt"/>
              </a:rPr>
              <a:t>Tiltag, der skal øge omfanget af og adgangen til specialviden decentralt:</a:t>
            </a:r>
          </a:p>
          <a:p>
            <a:pPr marL="354013" indent="-177800">
              <a:buFont typeface="Arial" panose="020B0604020202020204" pitchFamily="34" charset="0"/>
              <a:buChar char="•"/>
            </a:pPr>
            <a:r>
              <a:rPr lang="da-DK" sz="1600" dirty="0" smtClean="0">
                <a:latin typeface="+mn-lt"/>
              </a:rPr>
              <a:t>Kompetenceudvikling af personalet på skolerne</a:t>
            </a:r>
          </a:p>
          <a:p>
            <a:pPr marL="354013" indent="-177800">
              <a:buFont typeface="Arial" panose="020B0604020202020204" pitchFamily="34" charset="0"/>
              <a:buChar char="•"/>
            </a:pPr>
            <a:r>
              <a:rPr lang="da-DK" sz="1600" dirty="0">
                <a:latin typeface="+mn-lt"/>
              </a:rPr>
              <a:t>I</a:t>
            </a:r>
            <a:r>
              <a:rPr lang="da-DK" sz="1600" dirty="0" smtClean="0">
                <a:latin typeface="+mn-lt"/>
              </a:rPr>
              <a:t>nddragelse af personale fra specialtilbud til rådgivning på de almindelige skoler</a:t>
            </a:r>
          </a:p>
          <a:p>
            <a:pPr marL="354013" indent="-177800">
              <a:buFont typeface="Arial" panose="020B0604020202020204" pitchFamily="34" charset="0"/>
              <a:buChar char="•"/>
            </a:pPr>
            <a:r>
              <a:rPr lang="da-DK" sz="1600" dirty="0">
                <a:latin typeface="+mn-lt"/>
              </a:rPr>
              <a:t>K</a:t>
            </a:r>
            <a:r>
              <a:rPr lang="da-DK" sz="1600" dirty="0" smtClean="0">
                <a:latin typeface="+mn-lt"/>
              </a:rPr>
              <a:t>rav eller tilbud om løbende tværgående sparring og rådgivning af det decentrale niveau fra fx PPR og/eller en ”fremskudt” socialrådgiver.</a:t>
            </a:r>
          </a:p>
          <a:p>
            <a:pPr marL="354013" indent="-177800">
              <a:buFont typeface="Arial" panose="020B0604020202020204" pitchFamily="34" charset="0"/>
              <a:buChar char="•"/>
            </a:pPr>
            <a:endParaRPr lang="da-DK" sz="1600" dirty="0">
              <a:latin typeface="+mn-lt"/>
            </a:endParaRPr>
          </a:p>
          <a:p>
            <a:pPr marL="176213">
              <a:spcAft>
                <a:spcPts val="600"/>
              </a:spcAft>
            </a:pPr>
            <a:r>
              <a:rPr lang="da-DK" sz="1600" b="1" dirty="0" smtClean="0">
                <a:latin typeface="+mn-lt"/>
              </a:rPr>
              <a:t>Strategi for videreudvikling af tilbudsviften for segregerede specialundervisnings-tilbud:</a:t>
            </a:r>
          </a:p>
          <a:p>
            <a:pPr marL="354013" indent="-177800">
              <a:buFont typeface="Arial" panose="020B0604020202020204" pitchFamily="34" charset="0"/>
              <a:buChar char="•"/>
            </a:pPr>
            <a:r>
              <a:rPr lang="da-DK" sz="1600" dirty="0" smtClean="0">
                <a:latin typeface="+mn-lt"/>
              </a:rPr>
              <a:t>Nærhed til den almindelige undervisning</a:t>
            </a:r>
          </a:p>
          <a:p>
            <a:pPr marL="354013" indent="-177800">
              <a:buFont typeface="Arial" panose="020B0604020202020204" pitchFamily="34" charset="0"/>
              <a:buChar char="•"/>
            </a:pPr>
            <a:r>
              <a:rPr lang="da-DK" sz="1600" dirty="0">
                <a:latin typeface="+mn-lt"/>
              </a:rPr>
              <a:t>Ø</a:t>
            </a:r>
            <a:r>
              <a:rPr lang="da-DK" sz="1600" dirty="0" smtClean="0">
                <a:latin typeface="+mn-lt"/>
              </a:rPr>
              <a:t>get specialisering</a:t>
            </a:r>
          </a:p>
          <a:p>
            <a:pPr marL="354013" indent="-177800">
              <a:buFont typeface="Arial" panose="020B0604020202020204" pitchFamily="34" charset="0"/>
              <a:buChar char="•"/>
            </a:pPr>
            <a:r>
              <a:rPr lang="da-DK" sz="1600" dirty="0" smtClean="0">
                <a:latin typeface="+mn-lt"/>
              </a:rPr>
              <a:t>Selvforsyning.</a:t>
            </a:r>
          </a:p>
          <a:p>
            <a:pPr marL="285750" indent="-285750">
              <a:buFont typeface="Arial" panose="020B0604020202020204" pitchFamily="34" charset="0"/>
              <a:buChar char="•"/>
            </a:pPr>
            <a:endParaRPr lang="da-DK" sz="1600" dirty="0" smtClean="0">
              <a:latin typeface="+mn-lt"/>
            </a:endParaRPr>
          </a:p>
        </p:txBody>
      </p:sp>
    </p:spTree>
    <p:extLst>
      <p:ext uri="{BB962C8B-B14F-4D97-AF65-F5344CB8AC3E}">
        <p14:creationId xmlns:p14="http://schemas.microsoft.com/office/powerpoint/2010/main" val="3372333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6</a:t>
            </a:fld>
            <a:endParaRPr lang="da-DK" altLang="da-DK" dirty="0"/>
          </a:p>
        </p:txBody>
      </p:sp>
      <p:sp>
        <p:nvSpPr>
          <p:cNvPr id="3" name="Pladsholder til tekst 2"/>
          <p:cNvSpPr>
            <a:spLocks noGrp="1"/>
          </p:cNvSpPr>
          <p:nvPr>
            <p:ph type="body" sz="quarter" idx="11"/>
          </p:nvPr>
        </p:nvSpPr>
        <p:spPr>
          <a:xfrm>
            <a:off x="0" y="1529353"/>
            <a:ext cx="8928992" cy="360040"/>
          </a:xfrm>
        </p:spPr>
        <p:txBody>
          <a:bodyPr/>
          <a:lstStyle/>
          <a:p>
            <a:pPr marL="0" indent="0">
              <a:buNone/>
            </a:pPr>
            <a:endParaRPr lang="da-DK" sz="2000" dirty="0" smtClean="0"/>
          </a:p>
          <a:p>
            <a:pPr marL="0" indent="0">
              <a:buNone/>
            </a:pPr>
            <a:endParaRPr lang="da-DK" dirty="0"/>
          </a:p>
        </p:txBody>
      </p:sp>
      <p:sp>
        <p:nvSpPr>
          <p:cNvPr id="4" name="Titel 3"/>
          <p:cNvSpPr>
            <a:spLocks noGrp="1"/>
          </p:cNvSpPr>
          <p:nvPr>
            <p:ph type="title"/>
          </p:nvPr>
        </p:nvSpPr>
        <p:spPr>
          <a:xfrm>
            <a:off x="116184" y="770252"/>
            <a:ext cx="8928000" cy="864096"/>
          </a:xfrm>
        </p:spPr>
        <p:txBody>
          <a:bodyPr anchor="ctr"/>
          <a:lstStyle/>
          <a:p>
            <a:r>
              <a:rPr lang="da-DK" dirty="0" smtClean="0"/>
              <a:t>         </a:t>
            </a:r>
            <a:r>
              <a:rPr lang="da-DK" altLang="da-DK" dirty="0">
                <a:solidFill>
                  <a:schemeClr val="accent3"/>
                </a:solidFill>
              </a:rPr>
              <a:t>Faglig strategi</a:t>
            </a:r>
          </a:p>
        </p:txBody>
      </p:sp>
      <p:sp>
        <p:nvSpPr>
          <p:cNvPr id="19"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20" name="Rectangle 1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21" name="Tekstfelt 20"/>
          <p:cNvSpPr txBox="1"/>
          <p:nvPr/>
        </p:nvSpPr>
        <p:spPr>
          <a:xfrm>
            <a:off x="0" y="220578"/>
            <a:ext cx="9144000" cy="400110"/>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latin typeface="+mj-lt"/>
              </a:rPr>
              <a:t>Eksempel</a:t>
            </a:r>
            <a:endParaRPr lang="da-DK" sz="2000" dirty="0">
              <a:ln w="9525">
                <a:solidFill>
                  <a:schemeClr val="bg1"/>
                </a:solidFill>
                <a:prstDash val="solid"/>
              </a:ln>
              <a:solidFill>
                <a:schemeClr val="bg1"/>
              </a:solidFill>
              <a:latin typeface="+mj-lt"/>
            </a:endParaRPr>
          </a:p>
        </p:txBody>
      </p:sp>
      <p:pic>
        <p:nvPicPr>
          <p:cNvPr id="24" name="Billede 23"/>
          <p:cNvPicPr>
            <a:picLocks noChangeAspect="1"/>
          </p:cNvPicPr>
          <p:nvPr/>
        </p:nvPicPr>
        <p:blipFill rotWithShape="1">
          <a:blip r:embed="rId3" cstate="print">
            <a:extLst>
              <a:ext uri="{28A0092B-C50C-407E-A947-70E740481C1C}">
                <a14:useLocalDpi xmlns:a14="http://schemas.microsoft.com/office/drawing/2010/main" val="0"/>
              </a:ext>
            </a:extLst>
          </a:blip>
          <a:srcRect t="10791" r="51753" b="25567"/>
          <a:stretch/>
        </p:blipFill>
        <p:spPr bwMode="auto">
          <a:xfrm>
            <a:off x="179512" y="863752"/>
            <a:ext cx="816825" cy="606043"/>
          </a:xfrm>
          <a:prstGeom prst="rect">
            <a:avLst/>
          </a:prstGeom>
          <a:ln>
            <a:noFill/>
          </a:ln>
          <a:extLst>
            <a:ext uri="{53640926-AAD7-44D8-BBD7-CCE9431645EC}">
              <a14:shadowObscured xmlns:a14="http://schemas.microsoft.com/office/drawing/2010/main"/>
            </a:ext>
          </a:extLst>
        </p:spPr>
      </p:pic>
      <p:sp>
        <p:nvSpPr>
          <p:cNvPr id="5" name="Tekstfelt 4"/>
          <p:cNvSpPr txBox="1"/>
          <p:nvPr/>
        </p:nvSpPr>
        <p:spPr>
          <a:xfrm>
            <a:off x="179512" y="1495377"/>
            <a:ext cx="8749480" cy="707886"/>
          </a:xfrm>
          <a:prstGeom prst="rect">
            <a:avLst/>
          </a:prstGeom>
          <a:noFill/>
        </p:spPr>
        <p:txBody>
          <a:bodyPr wrap="square" rtlCol="0">
            <a:spAutoFit/>
          </a:bodyPr>
          <a:lstStyle/>
          <a:p>
            <a:pPr algn="ctr"/>
            <a:r>
              <a:rPr lang="da-DK" sz="2000" dirty="0" smtClean="0">
                <a:latin typeface="+mn-lt"/>
              </a:rPr>
              <a:t>Eksempel på digital understøttelse af tværsektorielt samarbejde: </a:t>
            </a:r>
          </a:p>
          <a:p>
            <a:pPr algn="ctr"/>
            <a:r>
              <a:rPr lang="da-DK" sz="2000" dirty="0" smtClean="0">
                <a:latin typeface="+mn-lt"/>
              </a:rPr>
              <a:t>Stafet-log i Skive</a:t>
            </a:r>
            <a:endParaRPr lang="da-DK" sz="2000" dirty="0">
              <a:latin typeface="+mn-lt"/>
            </a:endParaRPr>
          </a:p>
        </p:txBody>
      </p:sp>
      <p:sp>
        <p:nvSpPr>
          <p:cNvPr id="6" name="Tekstfelt 5"/>
          <p:cNvSpPr txBox="1"/>
          <p:nvPr/>
        </p:nvSpPr>
        <p:spPr>
          <a:xfrm>
            <a:off x="305780" y="2237239"/>
            <a:ext cx="8496944" cy="4031873"/>
          </a:xfrm>
          <a:prstGeom prst="rect">
            <a:avLst/>
          </a:prstGeom>
          <a:noFill/>
          <a:ln w="28575">
            <a:solidFill>
              <a:srgbClr val="00B0F0"/>
            </a:solidFill>
          </a:ln>
        </p:spPr>
        <p:txBody>
          <a:bodyPr wrap="square" rtlCol="0">
            <a:spAutoFit/>
          </a:bodyPr>
          <a:lstStyle/>
          <a:p>
            <a:r>
              <a:rPr lang="da-DK" sz="1600" b="1" dirty="0" smtClean="0">
                <a:latin typeface="+mn-lt"/>
              </a:rPr>
              <a:t>Hvad</a:t>
            </a:r>
            <a:r>
              <a:rPr lang="da-DK" sz="1600" dirty="0" smtClean="0">
                <a:latin typeface="+mn-lt"/>
              </a:rPr>
              <a:t>: </a:t>
            </a:r>
          </a:p>
          <a:p>
            <a:pPr marL="285750" indent="-285750">
              <a:buFont typeface="Arial" panose="020B0604020202020204" pitchFamily="34" charset="0"/>
              <a:buChar char="•"/>
            </a:pPr>
            <a:r>
              <a:rPr lang="da-DK" sz="1600" dirty="0" smtClean="0">
                <a:latin typeface="+mn-lt"/>
              </a:rPr>
              <a:t>Elektronisk portfolio, som fungerer som dokumentationsredskab for de fagprofessionelle og familien omkring et barn, og som kan bruges på tværs af organisatoriske skel (erstatter ikke journal). </a:t>
            </a:r>
          </a:p>
          <a:p>
            <a:endParaRPr lang="da-DK" sz="1600" dirty="0" smtClean="0">
              <a:latin typeface="+mn-lt"/>
            </a:endParaRPr>
          </a:p>
          <a:p>
            <a:r>
              <a:rPr lang="da-DK" sz="1600" b="1" dirty="0" smtClean="0">
                <a:latin typeface="+mn-lt"/>
              </a:rPr>
              <a:t>Hvordan:</a:t>
            </a:r>
            <a:r>
              <a:rPr lang="da-DK" sz="1600" dirty="0" smtClean="0">
                <a:latin typeface="+mn-lt"/>
              </a:rPr>
              <a:t> </a:t>
            </a:r>
          </a:p>
          <a:p>
            <a:pPr marL="285750" indent="-285750">
              <a:buFont typeface="Arial" panose="020B0604020202020204" pitchFamily="34" charset="0"/>
              <a:buChar char="•"/>
            </a:pPr>
            <a:r>
              <a:rPr lang="da-DK" sz="1600" dirty="0" smtClean="0">
                <a:latin typeface="+mn-lt"/>
              </a:rPr>
              <a:t>Hvis forældrene samtykker, kan der oprettes en stafet-log på et barn, hvor en fagprofessionel har en særlig opmærksomhed. </a:t>
            </a:r>
          </a:p>
          <a:p>
            <a:pPr marL="285750" indent="-285750">
              <a:buFont typeface="Arial" panose="020B0604020202020204" pitchFamily="34" charset="0"/>
              <a:buChar char="•"/>
            </a:pPr>
            <a:r>
              <a:rPr lang="da-DK" sz="1600" dirty="0" smtClean="0">
                <a:latin typeface="+mn-lt"/>
              </a:rPr>
              <a:t>De fagprofessionelle, der har en aktiv del i sagen, inviteres ind – hvis forældrene godkender.</a:t>
            </a:r>
          </a:p>
          <a:p>
            <a:pPr marL="285750" indent="-285750">
              <a:buFont typeface="Arial" panose="020B0604020202020204" pitchFamily="34" charset="0"/>
              <a:buChar char="•"/>
            </a:pPr>
            <a:r>
              <a:rPr lang="da-DK" sz="1600" dirty="0" smtClean="0">
                <a:latin typeface="+mn-lt"/>
              </a:rPr>
              <a:t>Alle dokumenter med personfølsomme oplysninger skal godkendes til oploading af forældrene.</a:t>
            </a:r>
          </a:p>
          <a:p>
            <a:endParaRPr lang="da-DK" sz="1600" dirty="0" smtClean="0">
              <a:latin typeface="+mn-lt"/>
            </a:endParaRPr>
          </a:p>
          <a:p>
            <a:r>
              <a:rPr lang="da-DK" sz="1600" b="1" dirty="0" smtClean="0">
                <a:latin typeface="+mn-lt"/>
              </a:rPr>
              <a:t>Hvorfor:</a:t>
            </a:r>
          </a:p>
          <a:p>
            <a:pPr marL="285750" indent="-285750">
              <a:buFont typeface="Arial" panose="020B0604020202020204" pitchFamily="34" charset="0"/>
              <a:buChar char="•"/>
            </a:pPr>
            <a:r>
              <a:rPr lang="da-DK" sz="1600" dirty="0" smtClean="0">
                <a:latin typeface="+mn-lt"/>
              </a:rPr>
              <a:t>Der er altid én, der har stafetten, dvs. ansvaret for næste skridt, og stafetten kan ikke afleveres, før der er en anden at give den til.</a:t>
            </a:r>
            <a:endParaRPr lang="da-DK" sz="1600" b="1" dirty="0">
              <a:latin typeface="+mn-lt"/>
            </a:endParaRPr>
          </a:p>
        </p:txBody>
      </p:sp>
    </p:spTree>
    <p:extLst>
      <p:ext uri="{BB962C8B-B14F-4D97-AF65-F5344CB8AC3E}">
        <p14:creationId xmlns:p14="http://schemas.microsoft.com/office/powerpoint/2010/main" val="3852680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7</a:t>
            </a:fld>
            <a:endParaRPr lang="da-DK" altLang="da-DK" dirty="0"/>
          </a:p>
        </p:txBody>
      </p:sp>
      <p:sp>
        <p:nvSpPr>
          <p:cNvPr id="3" name="Pladsholder til tekst 2"/>
          <p:cNvSpPr>
            <a:spLocks noGrp="1"/>
          </p:cNvSpPr>
          <p:nvPr>
            <p:ph type="body" sz="quarter" idx="11"/>
          </p:nvPr>
        </p:nvSpPr>
        <p:spPr>
          <a:xfrm>
            <a:off x="179512" y="1600185"/>
            <a:ext cx="8928992" cy="4680520"/>
          </a:xfrm>
        </p:spPr>
        <p:txBody>
          <a:bodyPr/>
          <a:lstStyle/>
          <a:p>
            <a:pPr marL="0" indent="0">
              <a:buNone/>
            </a:pPr>
            <a:r>
              <a:rPr lang="da-DK" sz="1600" b="1" dirty="0" smtClean="0"/>
              <a:t>Spørgsmål til refleksion over egen praksis</a:t>
            </a:r>
          </a:p>
          <a:p>
            <a:endParaRPr lang="da-DK" sz="2000" dirty="0"/>
          </a:p>
        </p:txBody>
      </p:sp>
      <p:sp>
        <p:nvSpPr>
          <p:cNvPr id="4" name="Titel 3"/>
          <p:cNvSpPr>
            <a:spLocks noGrp="1"/>
          </p:cNvSpPr>
          <p:nvPr>
            <p:ph type="title"/>
          </p:nvPr>
        </p:nvSpPr>
        <p:spPr>
          <a:xfrm>
            <a:off x="108504" y="692696"/>
            <a:ext cx="8928000" cy="864096"/>
          </a:xfrm>
        </p:spPr>
        <p:txBody>
          <a:bodyPr anchor="ctr"/>
          <a:lstStyle/>
          <a:p>
            <a:r>
              <a:rPr lang="da-DK" dirty="0"/>
              <a:t> </a:t>
            </a:r>
            <a:r>
              <a:rPr lang="da-DK" dirty="0" smtClean="0"/>
              <a:t>        </a:t>
            </a:r>
            <a:r>
              <a:rPr lang="da-DK" dirty="0" smtClean="0">
                <a:solidFill>
                  <a:schemeClr val="accent3"/>
                </a:solidFill>
              </a:rPr>
              <a:t>Faglig strategi</a:t>
            </a:r>
            <a:endParaRPr lang="da-DK" sz="1600" dirty="0">
              <a:solidFill>
                <a:schemeClr val="accent3"/>
              </a:solidFill>
            </a:endParaRPr>
          </a:p>
        </p:txBody>
      </p:sp>
      <p:sp>
        <p:nvSpPr>
          <p:cNvPr id="10" name="Tekstfelt 9"/>
          <p:cNvSpPr txBox="1"/>
          <p:nvPr/>
        </p:nvSpPr>
        <p:spPr>
          <a:xfrm>
            <a:off x="0" y="236006"/>
            <a:ext cx="9144000" cy="400110"/>
          </a:xfrm>
          <a:prstGeom prst="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effectLst>
                  <a:outerShdw blurRad="50800" dist="38100" dir="2700000" algn="tl" rotWithShape="0">
                    <a:prstClr val="black">
                      <a:alpha val="40000"/>
                    </a:prstClr>
                  </a:outerShdw>
                </a:effectLst>
                <a:latin typeface="+mj-lt"/>
              </a:rPr>
              <a:t>Spørgsmål</a:t>
            </a:r>
            <a:endParaRPr lang="da-DK" sz="2000" dirty="0">
              <a:ln w="9525">
                <a:solidFill>
                  <a:schemeClr val="bg1"/>
                </a:solidFill>
                <a:prstDash val="solid"/>
              </a:ln>
              <a:solidFill>
                <a:schemeClr val="bg1"/>
              </a:solidFill>
              <a:effectLst>
                <a:outerShdw blurRad="50800" dist="38100" dir="2700000" algn="tl" rotWithShape="0">
                  <a:prstClr val="black">
                    <a:alpha val="40000"/>
                  </a:prstClr>
                </a:outerShdw>
              </a:effectLst>
              <a:latin typeface="+mj-lt"/>
            </a:endParaRPr>
          </a:p>
        </p:txBody>
      </p:sp>
      <p:pic>
        <p:nvPicPr>
          <p:cNvPr id="7" name="Billede 6"/>
          <p:cNvPicPr>
            <a:picLocks noChangeAspect="1"/>
          </p:cNvPicPr>
          <p:nvPr/>
        </p:nvPicPr>
        <p:blipFill rotWithShape="1">
          <a:blip r:embed="rId2" cstate="print">
            <a:extLst>
              <a:ext uri="{28A0092B-C50C-407E-A947-70E740481C1C}">
                <a14:useLocalDpi xmlns:a14="http://schemas.microsoft.com/office/drawing/2010/main" val="0"/>
              </a:ext>
            </a:extLst>
          </a:blip>
          <a:srcRect t="10791" r="51753" b="25567"/>
          <a:stretch/>
        </p:blipFill>
        <p:spPr bwMode="auto">
          <a:xfrm>
            <a:off x="179512" y="863752"/>
            <a:ext cx="816825" cy="606043"/>
          </a:xfrm>
          <a:prstGeom prst="rect">
            <a:avLst/>
          </a:prstGeom>
          <a:ln>
            <a:noFill/>
          </a:ln>
          <a:extLst>
            <a:ext uri="{53640926-AAD7-44D8-BBD7-CCE9431645EC}">
              <a14:shadowObscured xmlns:a14="http://schemas.microsoft.com/office/drawing/2010/main"/>
            </a:ext>
          </a:extLst>
        </p:spPr>
      </p:pic>
      <p:sp>
        <p:nvSpPr>
          <p:cNvPr id="5" name="Tekstfelt 4"/>
          <p:cNvSpPr txBox="1"/>
          <p:nvPr/>
        </p:nvSpPr>
        <p:spPr>
          <a:xfrm>
            <a:off x="251520" y="1991457"/>
            <a:ext cx="8640960" cy="447814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da-DK" sz="1600" dirty="0" smtClean="0">
                <a:latin typeface="+mn-lt"/>
              </a:rPr>
              <a:t>Har I en kommunal faglig strategi for forebyggelse af behov for specialundervisning, som er kendt og forankret i den decentrale praksis på skolerne?</a:t>
            </a:r>
            <a:endParaRPr lang="da-DK" sz="1600" dirty="0">
              <a:latin typeface="+mn-lt"/>
            </a:endParaRPr>
          </a:p>
          <a:p>
            <a:pPr marL="342900" indent="-342900">
              <a:spcBef>
                <a:spcPts val="600"/>
              </a:spcBef>
              <a:spcAft>
                <a:spcPts val="600"/>
              </a:spcAft>
              <a:buFont typeface="Arial" panose="020B0604020202020204" pitchFamily="34" charset="0"/>
              <a:buChar char="•"/>
            </a:pPr>
            <a:r>
              <a:rPr lang="da-DK" sz="1600" dirty="0" smtClean="0">
                <a:latin typeface="+mn-lt"/>
              </a:rPr>
              <a:t>Har I overblik over, hvilke tiltag og tilbud der anvendes decentralt på skolerne i forhold til  at sikre inkluderende læringsmiljøer og disses omfang, indhold, kvalitet og pris? Hvis ja, samler I systematisk op på denne viden og videreformidler viden om de effektive løsninger til de øvrige skoler i kommunen?</a:t>
            </a:r>
            <a:endParaRPr lang="da-DK" sz="1600" dirty="0">
              <a:latin typeface="+mn-lt"/>
            </a:endParaRPr>
          </a:p>
          <a:p>
            <a:pPr marL="342900" indent="-342900">
              <a:spcBef>
                <a:spcPts val="600"/>
              </a:spcBef>
              <a:spcAft>
                <a:spcPts val="600"/>
              </a:spcAft>
              <a:buFont typeface="Arial" panose="020B0604020202020204" pitchFamily="34" charset="0"/>
              <a:buChar char="•"/>
            </a:pPr>
            <a:r>
              <a:rPr lang="da-DK" sz="1600" dirty="0" smtClean="0">
                <a:latin typeface="+mn-lt"/>
              </a:rPr>
              <a:t>Muliggør jeres kommunale tilbudsvifte fleksible løsninger for specialundervisning, herunder evt. intensive, tidsafgrænsede forløb eller andre mellemformer af tilbud?</a:t>
            </a:r>
            <a:endParaRPr lang="da-DK" sz="1600" dirty="0">
              <a:latin typeface="+mn-lt"/>
            </a:endParaRPr>
          </a:p>
          <a:p>
            <a:pPr marL="342900" indent="-342900">
              <a:spcBef>
                <a:spcPts val="600"/>
              </a:spcBef>
              <a:spcAft>
                <a:spcPts val="600"/>
              </a:spcAft>
              <a:buFont typeface="Arial" panose="020B0604020202020204" pitchFamily="34" charset="0"/>
              <a:buChar char="•"/>
            </a:pPr>
            <a:r>
              <a:rPr lang="da-DK" sz="1600" dirty="0" smtClean="0">
                <a:latin typeface="+mn-lt"/>
              </a:rPr>
              <a:t>Er der I jeres kommunale tilbudsvifte også støttetilbud til elever i almindelige klasser? Hvis ikke – kunne det være relevant i forhold til at understøtte jeres kommunalstrategiske fokus på forebyggelse af behov for specialundervisning?</a:t>
            </a:r>
            <a:endParaRPr lang="da-DK" sz="1600" dirty="0">
              <a:latin typeface="+mn-lt"/>
            </a:endParaRPr>
          </a:p>
          <a:p>
            <a:pPr marL="342900" indent="-342900">
              <a:spcBef>
                <a:spcPts val="600"/>
              </a:spcBef>
              <a:spcAft>
                <a:spcPts val="600"/>
              </a:spcAft>
              <a:buFont typeface="Arial" panose="020B0604020202020204" pitchFamily="34" charset="0"/>
              <a:buChar char="•"/>
            </a:pPr>
            <a:r>
              <a:rPr lang="da-DK" sz="1600" dirty="0" smtClean="0">
                <a:latin typeface="+mn-lt"/>
              </a:rPr>
              <a:t>Hvordan understøttes og sikres et systematisk og forpligtende tværfagligt samarbejde med dagtilbuds- og familieområdet på tværs af kommunens distrikter?</a:t>
            </a:r>
          </a:p>
          <a:p>
            <a:pPr marL="342900" indent="-342900">
              <a:buFont typeface="Arial" panose="020B0604020202020204" pitchFamily="34" charset="0"/>
              <a:buChar char="•"/>
            </a:pPr>
            <a:endParaRPr lang="da-DK" sz="1600" dirty="0">
              <a:latin typeface="+mn-lt"/>
            </a:endParaRPr>
          </a:p>
          <a:p>
            <a:pPr marL="342900" indent="-342900">
              <a:buFont typeface="Arial" panose="020B0604020202020204" pitchFamily="34" charset="0"/>
              <a:buChar char="•"/>
            </a:pPr>
            <a:endParaRPr lang="da-DK" sz="1600" dirty="0">
              <a:latin typeface="+mn-lt"/>
            </a:endParaRPr>
          </a:p>
        </p:txBody>
      </p:sp>
    </p:spTree>
    <p:extLst>
      <p:ext uri="{BB962C8B-B14F-4D97-AF65-F5344CB8AC3E}">
        <p14:creationId xmlns:p14="http://schemas.microsoft.com/office/powerpoint/2010/main" val="1994490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8</a:t>
            </a:fld>
            <a:endParaRPr lang="da-DK" altLang="da-DK" dirty="0"/>
          </a:p>
        </p:txBody>
      </p:sp>
      <p:sp>
        <p:nvSpPr>
          <p:cNvPr id="3" name="Pladsholder til tekst 2"/>
          <p:cNvSpPr>
            <a:spLocks noGrp="1"/>
          </p:cNvSpPr>
          <p:nvPr>
            <p:ph type="body" sz="quarter" idx="11"/>
          </p:nvPr>
        </p:nvSpPr>
        <p:spPr>
          <a:xfrm>
            <a:off x="177955" y="1628800"/>
            <a:ext cx="8928992" cy="4803710"/>
          </a:xfrm>
        </p:spPr>
        <p:txBody>
          <a:bodyPr/>
          <a:lstStyle/>
          <a:p>
            <a:r>
              <a:rPr lang="da-DK" sz="1600" dirty="0" smtClean="0"/>
              <a:t>Der er fordele og ulemper ved både en central og en decentral finansieringsmodel. </a:t>
            </a:r>
            <a:r>
              <a:rPr lang="da-DK" sz="1600" b="1" dirty="0" smtClean="0"/>
              <a:t>Fordelene ved den decentrale finansieringsmodel vurderes at overstige ulemperne.</a:t>
            </a:r>
          </a:p>
          <a:p>
            <a:pPr marL="0" indent="0">
              <a:lnSpc>
                <a:spcPct val="100000"/>
              </a:lnSpc>
              <a:spcBef>
                <a:spcPts val="0"/>
              </a:spcBef>
              <a:buNone/>
            </a:pPr>
            <a:endParaRPr lang="da-DK" sz="1600" dirty="0" smtClean="0"/>
          </a:p>
          <a:p>
            <a:r>
              <a:rPr lang="da-DK" sz="1600" dirty="0" smtClean="0"/>
              <a:t>I en </a:t>
            </a:r>
            <a:r>
              <a:rPr lang="da-DK" sz="1600" b="1" dirty="0" smtClean="0"/>
              <a:t>decentral</a:t>
            </a:r>
            <a:r>
              <a:rPr lang="da-DK" sz="1600" dirty="0" smtClean="0"/>
              <a:t> </a:t>
            </a:r>
            <a:r>
              <a:rPr lang="da-DK" sz="1600" b="1" dirty="0" smtClean="0"/>
              <a:t>finansieringsmodel</a:t>
            </a:r>
            <a:r>
              <a:rPr lang="da-DK" sz="1600" dirty="0" smtClean="0"/>
              <a:t>, hvor de enkelte skoler finansierer (dele) af specialundervisningen</a:t>
            </a:r>
          </a:p>
          <a:p>
            <a:pPr lvl="1">
              <a:buFont typeface="Courier New" panose="02070309020205020404" pitchFamily="49" charset="0"/>
              <a:buChar char="o"/>
            </a:pPr>
            <a:r>
              <a:rPr lang="da-DK" sz="1400" dirty="0" smtClean="0"/>
              <a:t>er der sammenhæng mellem skolelederens finansieringsansvar og skolelederens lovbundne indstillings- og henvisningskompetence</a:t>
            </a:r>
          </a:p>
          <a:p>
            <a:pPr lvl="1">
              <a:buFont typeface="Courier New" panose="02070309020205020404" pitchFamily="49" charset="0"/>
              <a:buChar char="o"/>
            </a:pPr>
            <a:r>
              <a:rPr lang="da-DK" sz="1400" dirty="0"/>
              <a:t>h</a:t>
            </a:r>
            <a:r>
              <a:rPr lang="da-DK" sz="1400" dirty="0" smtClean="0"/>
              <a:t>ar skolelederen et økonomisk incitament til at skabe inkluderende læringsmiljøer og forebygge (segregeret) specialundervisning</a:t>
            </a:r>
          </a:p>
          <a:p>
            <a:pPr lvl="1">
              <a:buFont typeface="Courier New" panose="02070309020205020404" pitchFamily="49" charset="0"/>
              <a:buChar char="o"/>
            </a:pPr>
            <a:r>
              <a:rPr lang="da-DK" sz="1400" dirty="0"/>
              <a:t>e</a:t>
            </a:r>
            <a:r>
              <a:rPr lang="da-DK" sz="1400" dirty="0" smtClean="0"/>
              <a:t>r det afgørende, at modellen sammentænkes med den lokale kontekst, den faglige strategi og visitationsprocessen </a:t>
            </a:r>
            <a:r>
              <a:rPr lang="da-DK" sz="1400" dirty="0"/>
              <a:t>og sammensættes, så </a:t>
            </a:r>
            <a:r>
              <a:rPr lang="da-DK" sz="1400" dirty="0" smtClean="0"/>
              <a:t>risikoen for</a:t>
            </a:r>
            <a:r>
              <a:rPr lang="da-DK" sz="1400" dirty="0"/>
              <a:t>, at en skoleleder af økonomiske grunde undlader at indstille elever til </a:t>
            </a:r>
            <a:r>
              <a:rPr lang="da-DK" sz="1400" dirty="0" smtClean="0"/>
              <a:t>specialundervisning, minimeres .</a:t>
            </a:r>
          </a:p>
          <a:p>
            <a:pPr>
              <a:lnSpc>
                <a:spcPct val="100000"/>
              </a:lnSpc>
              <a:spcBef>
                <a:spcPts val="0"/>
              </a:spcBef>
            </a:pPr>
            <a:endParaRPr lang="da-DK" sz="1600" dirty="0" smtClean="0"/>
          </a:p>
          <a:p>
            <a:pPr>
              <a:lnSpc>
                <a:spcPct val="100000"/>
              </a:lnSpc>
              <a:spcBef>
                <a:spcPts val="0"/>
              </a:spcBef>
            </a:pPr>
            <a:r>
              <a:rPr lang="da-DK" sz="1600" dirty="0" smtClean="0"/>
              <a:t>I en </a:t>
            </a:r>
            <a:r>
              <a:rPr lang="da-DK" sz="1600" b="1" dirty="0" smtClean="0"/>
              <a:t>central finansieringsmodel, </a:t>
            </a:r>
            <a:r>
              <a:rPr lang="da-DK" sz="1600" dirty="0" smtClean="0"/>
              <a:t>hvor specialundervisningen finansieres af en central pulje</a:t>
            </a:r>
          </a:p>
          <a:p>
            <a:pPr lvl="1">
              <a:buFont typeface="Courier New" panose="02070309020205020404" pitchFamily="49" charset="0"/>
              <a:buChar char="o"/>
            </a:pPr>
            <a:r>
              <a:rPr lang="da-DK" sz="1400" dirty="0" smtClean="0"/>
              <a:t>påvirkes den enkelte skoles økonomi ikke af skolelederens indstilling af elever til specialundervisning</a:t>
            </a:r>
          </a:p>
          <a:p>
            <a:pPr lvl="1">
              <a:buFont typeface="Courier New" panose="02070309020205020404" pitchFamily="49" charset="0"/>
              <a:buChar char="o"/>
            </a:pPr>
            <a:r>
              <a:rPr lang="da-DK" sz="1400" dirty="0"/>
              <a:t>h</a:t>
            </a:r>
            <a:r>
              <a:rPr lang="da-DK" sz="1400" dirty="0" smtClean="0"/>
              <a:t>ar den enkelte skoleleder ikke et økonomisk incitament til skabe inkluderende læringsmiljøer – det er derfor særlig </a:t>
            </a:r>
            <a:r>
              <a:rPr lang="da-DK" sz="1400" dirty="0"/>
              <a:t>vigtigt med en </a:t>
            </a:r>
            <a:r>
              <a:rPr lang="da-DK" sz="1400" dirty="0" smtClean="0"/>
              <a:t>fagligt velfunderet </a:t>
            </a:r>
            <a:r>
              <a:rPr lang="da-DK" sz="1400" dirty="0"/>
              <a:t>strategi, der </a:t>
            </a:r>
            <a:r>
              <a:rPr lang="da-DK" sz="1400" dirty="0" smtClean="0"/>
              <a:t>understøtter </a:t>
            </a:r>
            <a:r>
              <a:rPr lang="da-DK" sz="1400" dirty="0"/>
              <a:t>god ressourceudnyttelse – samt opfølgning på, at strategiens mål og principper efterleves i den decentrale praksis. </a:t>
            </a:r>
          </a:p>
          <a:p>
            <a:pPr>
              <a:lnSpc>
                <a:spcPct val="100000"/>
              </a:lnSpc>
              <a:spcBef>
                <a:spcPts val="0"/>
              </a:spcBef>
            </a:pPr>
            <a:endParaRPr lang="da-DK" sz="1600" dirty="0" smtClean="0"/>
          </a:p>
        </p:txBody>
      </p:sp>
      <p:sp>
        <p:nvSpPr>
          <p:cNvPr id="4" name="Titel 3"/>
          <p:cNvSpPr>
            <a:spLocks noGrp="1"/>
          </p:cNvSpPr>
          <p:nvPr>
            <p:ph type="title"/>
          </p:nvPr>
        </p:nvSpPr>
        <p:spPr/>
        <p:txBody>
          <a:bodyPr anchor="ctr"/>
          <a:lstStyle/>
          <a:p>
            <a:r>
              <a:rPr lang="da-DK" dirty="0" smtClean="0"/>
              <a:t>         </a:t>
            </a:r>
            <a:r>
              <a:rPr lang="da-DK" dirty="0" smtClean="0">
                <a:solidFill>
                  <a:schemeClr val="accent3"/>
                </a:solidFill>
              </a:rPr>
              <a:t>Økonomistyringsmodeller</a:t>
            </a:r>
            <a:endParaRPr lang="da-DK" dirty="0">
              <a:solidFill>
                <a:schemeClr val="accent3"/>
              </a:solidFill>
            </a:endParaRPr>
          </a:p>
        </p:txBody>
      </p:sp>
      <p:sp>
        <p:nvSpPr>
          <p:cNvPr id="7" name="Tekstfelt 6"/>
          <p:cNvSpPr txBox="1"/>
          <p:nvPr/>
        </p:nvSpPr>
        <p:spPr>
          <a:xfrm>
            <a:off x="0" y="220578"/>
            <a:ext cx="9144000" cy="400110"/>
          </a:xfrm>
          <a:prstGeom prst="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latin typeface="+mj-lt"/>
              </a:rPr>
              <a:t>Konklusioner</a:t>
            </a:r>
            <a:endParaRPr lang="da-DK" sz="2000" dirty="0">
              <a:ln w="9525">
                <a:solidFill>
                  <a:schemeClr val="bg1"/>
                </a:solidFill>
                <a:prstDash val="solid"/>
              </a:ln>
              <a:solidFill>
                <a:schemeClr val="bg1"/>
              </a:solidFill>
              <a:latin typeface="+mj-lt"/>
            </a:endParaRPr>
          </a:p>
        </p:txBody>
      </p:sp>
      <p:pic>
        <p:nvPicPr>
          <p:cNvPr id="8" name="Billede 7"/>
          <p:cNvPicPr>
            <a:picLocks noChangeAspect="1"/>
          </p:cNvPicPr>
          <p:nvPr/>
        </p:nvPicPr>
        <p:blipFill rotWithShape="1">
          <a:blip r:embed="rId2" cstate="print">
            <a:extLst>
              <a:ext uri="{28A0092B-C50C-407E-A947-70E740481C1C}">
                <a14:useLocalDpi xmlns:a14="http://schemas.microsoft.com/office/drawing/2010/main" val="0"/>
              </a:ext>
            </a:extLst>
          </a:blip>
          <a:srcRect t="9131" r="52065" b="26951"/>
          <a:stretch/>
        </p:blipFill>
        <p:spPr bwMode="auto">
          <a:xfrm>
            <a:off x="177955" y="864329"/>
            <a:ext cx="817200" cy="6128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2141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33E19AF9-0D16-4EB8-9DB4-759EB1ED82E7}" type="slidenum">
              <a:rPr lang="da-DK" altLang="da-DK" sz="800" smtClean="0"/>
              <a:t>9</a:t>
            </a:fld>
            <a:endParaRPr lang="da-DK" altLang="da-DK" dirty="0"/>
          </a:p>
        </p:txBody>
      </p:sp>
      <p:sp>
        <p:nvSpPr>
          <p:cNvPr id="3" name="Pladsholder til tekst 2"/>
          <p:cNvSpPr>
            <a:spLocks noGrp="1"/>
          </p:cNvSpPr>
          <p:nvPr>
            <p:ph type="body" sz="quarter" idx="11"/>
          </p:nvPr>
        </p:nvSpPr>
        <p:spPr>
          <a:xfrm>
            <a:off x="205373" y="1675909"/>
            <a:ext cx="8928992" cy="4977175"/>
          </a:xfrm>
        </p:spPr>
        <p:txBody>
          <a:bodyPr/>
          <a:lstStyle/>
          <a:p>
            <a:pPr marL="265113" indent="-265113">
              <a:lnSpc>
                <a:spcPct val="100000"/>
              </a:lnSpc>
              <a:spcBef>
                <a:spcPts val="0"/>
              </a:spcBef>
            </a:pPr>
            <a:r>
              <a:rPr lang="da-DK" sz="1600" dirty="0" smtClean="0"/>
              <a:t>En </a:t>
            </a:r>
            <a:r>
              <a:rPr lang="da-DK" sz="1600" b="1" dirty="0" smtClean="0"/>
              <a:t>decentral finansieringsmodel skal tilpasses den lokale kontekst</a:t>
            </a:r>
            <a:r>
              <a:rPr lang="da-DK" sz="1600" dirty="0" smtClean="0"/>
              <a:t>, da der ikke er én model, som hensigtsmæssigt kan anvendes i alle kommuner. </a:t>
            </a:r>
            <a:br>
              <a:rPr lang="da-DK" sz="1600" dirty="0" smtClean="0"/>
            </a:br>
            <a:r>
              <a:rPr lang="da-DK" sz="1600" dirty="0" smtClean="0"/>
              <a:t/>
            </a:r>
            <a:br>
              <a:rPr lang="da-DK" sz="1600" dirty="0" smtClean="0"/>
            </a:br>
            <a:r>
              <a:rPr lang="da-DK" sz="1600" dirty="0" smtClean="0"/>
              <a:t>Følgende elementer kan dog med fordel anvendes i alle kommuner:</a:t>
            </a:r>
          </a:p>
          <a:p>
            <a:pPr lvl="1">
              <a:lnSpc>
                <a:spcPct val="100000"/>
              </a:lnSpc>
              <a:spcBef>
                <a:spcPts val="0"/>
              </a:spcBef>
              <a:buFont typeface="Courier New" panose="02070309020205020404" pitchFamily="49" charset="0"/>
              <a:buChar char="o"/>
            </a:pPr>
            <a:r>
              <a:rPr lang="da-DK" sz="1400" dirty="0" smtClean="0"/>
              <a:t>Alle specialundervisningstilbud omfattes som udgangspunkt af modellen.</a:t>
            </a:r>
          </a:p>
          <a:p>
            <a:pPr lvl="1">
              <a:lnSpc>
                <a:spcPct val="100000"/>
              </a:lnSpc>
              <a:spcBef>
                <a:spcPts val="0"/>
              </a:spcBef>
              <a:buFont typeface="Courier New" panose="02070309020205020404" pitchFamily="49" charset="0"/>
              <a:buChar char="o"/>
            </a:pPr>
            <a:r>
              <a:rPr lang="da-DK" sz="1400" dirty="0"/>
              <a:t>D</a:t>
            </a:r>
            <a:r>
              <a:rPr lang="da-DK" sz="1400" dirty="0" smtClean="0"/>
              <a:t>er indgår socioøkonomiske hensyn i ressourcefordelingen mellem skolerne.</a:t>
            </a:r>
            <a:endParaRPr lang="da-DK" sz="1400" dirty="0"/>
          </a:p>
          <a:p>
            <a:pPr lvl="1">
              <a:lnSpc>
                <a:spcPct val="100000"/>
              </a:lnSpc>
              <a:spcBef>
                <a:spcPts val="0"/>
              </a:spcBef>
              <a:buFont typeface="Courier New" panose="02070309020205020404" pitchFamily="49" charset="0"/>
              <a:buChar char="o"/>
            </a:pPr>
            <a:endParaRPr lang="da-DK" sz="1400" dirty="0"/>
          </a:p>
          <a:p>
            <a:pPr marL="280987" lvl="1" indent="0">
              <a:lnSpc>
                <a:spcPct val="100000"/>
              </a:lnSpc>
              <a:spcBef>
                <a:spcPts val="0"/>
              </a:spcBef>
              <a:buNone/>
            </a:pPr>
            <a:r>
              <a:rPr lang="da-DK" sz="1600" dirty="0" smtClean="0"/>
              <a:t>Kommunerne skal endvidere tage stilling til</a:t>
            </a:r>
          </a:p>
          <a:p>
            <a:pPr lvl="1">
              <a:lnSpc>
                <a:spcPct val="100000"/>
              </a:lnSpc>
              <a:spcBef>
                <a:spcPts val="0"/>
              </a:spcBef>
              <a:buFont typeface="Courier New" panose="02070309020205020404" pitchFamily="49" charset="0"/>
              <a:buChar char="o"/>
            </a:pPr>
            <a:r>
              <a:rPr lang="da-DK" sz="1400" dirty="0" smtClean="0"/>
              <a:t>om de vil anvende en enhedstakst eller differentierede takster</a:t>
            </a:r>
          </a:p>
          <a:p>
            <a:pPr lvl="1">
              <a:lnSpc>
                <a:spcPct val="100000"/>
              </a:lnSpc>
              <a:spcBef>
                <a:spcPts val="0"/>
              </a:spcBef>
              <a:buFont typeface="Courier New" panose="02070309020205020404" pitchFamily="49" charset="0"/>
              <a:buChar char="o"/>
            </a:pPr>
            <a:r>
              <a:rPr lang="da-DK" sz="1400" dirty="0"/>
              <a:t>e</a:t>
            </a:r>
            <a:r>
              <a:rPr lang="da-DK" sz="1400" dirty="0" smtClean="0"/>
              <a:t>t passende niveau for segregeringstakstens størrelse</a:t>
            </a:r>
          </a:p>
          <a:p>
            <a:pPr lvl="1">
              <a:lnSpc>
                <a:spcPct val="100000"/>
              </a:lnSpc>
              <a:spcBef>
                <a:spcPts val="0"/>
              </a:spcBef>
              <a:buFont typeface="Courier New" panose="02070309020205020404" pitchFamily="49" charset="0"/>
              <a:buChar char="o"/>
            </a:pPr>
            <a:r>
              <a:rPr lang="da-DK" sz="1400" dirty="0" smtClean="0"/>
              <a:t>supplerende principper, som kan imødegå eventuelle ulemper ved modellen.</a:t>
            </a:r>
            <a:br>
              <a:rPr lang="da-DK" sz="1400" dirty="0" smtClean="0"/>
            </a:br>
            <a:endParaRPr lang="da-DK" sz="1400" dirty="0" smtClean="0"/>
          </a:p>
          <a:p>
            <a:pPr>
              <a:spcBef>
                <a:spcPts val="600"/>
              </a:spcBef>
              <a:spcAft>
                <a:spcPts val="600"/>
              </a:spcAft>
            </a:pPr>
            <a:r>
              <a:rPr lang="da-DK" sz="1600" dirty="0" smtClean="0"/>
              <a:t>Der er kommuner, hvor almindelige skoler med specialklasserækker har adgang til at overføre midler og dermed omprioritere mellem den almindelige undervisning og specialundervisningen i specialklasserne. Her kan det overvejes at </a:t>
            </a:r>
            <a:r>
              <a:rPr lang="da-DK" sz="1600" b="1" dirty="0" smtClean="0"/>
              <a:t>ophæve</a:t>
            </a:r>
            <a:r>
              <a:rPr lang="da-DK" sz="1600" dirty="0" smtClean="0"/>
              <a:t> denne </a:t>
            </a:r>
            <a:r>
              <a:rPr lang="da-DK" sz="1600" b="1" dirty="0" smtClean="0"/>
              <a:t>overførselsadgang</a:t>
            </a:r>
            <a:r>
              <a:rPr lang="da-DK" sz="1600" dirty="0" smtClean="0"/>
              <a:t>.</a:t>
            </a:r>
          </a:p>
          <a:p>
            <a:pPr>
              <a:spcBef>
                <a:spcPts val="600"/>
              </a:spcBef>
              <a:spcAft>
                <a:spcPts val="600"/>
              </a:spcAft>
            </a:pPr>
            <a:r>
              <a:rPr lang="da-DK" sz="1600" dirty="0" smtClean="0"/>
              <a:t>Kommunerne kan overveje </a:t>
            </a:r>
            <a:r>
              <a:rPr lang="da-DK" sz="1600" b="1" dirty="0" smtClean="0"/>
              <a:t>rammestyring </a:t>
            </a:r>
            <a:r>
              <a:rPr lang="da-DK" sz="1600" dirty="0" smtClean="0"/>
              <a:t>af deres specialklasserækker og specialskoler.</a:t>
            </a:r>
            <a:endParaRPr lang="da-DK" sz="1600" dirty="0"/>
          </a:p>
        </p:txBody>
      </p:sp>
      <p:sp>
        <p:nvSpPr>
          <p:cNvPr id="4" name="Titel 3"/>
          <p:cNvSpPr>
            <a:spLocks noGrp="1"/>
          </p:cNvSpPr>
          <p:nvPr>
            <p:ph type="title"/>
          </p:nvPr>
        </p:nvSpPr>
        <p:spPr/>
        <p:txBody>
          <a:bodyPr anchor="ctr"/>
          <a:lstStyle/>
          <a:p>
            <a:r>
              <a:rPr lang="da-DK" dirty="0" smtClean="0"/>
              <a:t>         </a:t>
            </a:r>
            <a:r>
              <a:rPr lang="da-DK" dirty="0" smtClean="0">
                <a:solidFill>
                  <a:schemeClr val="accent3"/>
                </a:solidFill>
              </a:rPr>
              <a:t>Økonomistyringsmodeller</a:t>
            </a:r>
            <a:endParaRPr lang="da-DK" dirty="0">
              <a:solidFill>
                <a:schemeClr val="accent3"/>
              </a:solidFill>
            </a:endParaRPr>
          </a:p>
        </p:txBody>
      </p:sp>
      <p:sp>
        <p:nvSpPr>
          <p:cNvPr id="7" name="Tekstfelt 6"/>
          <p:cNvSpPr txBox="1"/>
          <p:nvPr/>
        </p:nvSpPr>
        <p:spPr>
          <a:xfrm>
            <a:off x="0" y="220578"/>
            <a:ext cx="9144000" cy="400110"/>
          </a:xfrm>
          <a:prstGeom prst="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2000" dirty="0" smtClean="0">
                <a:ln w="9525">
                  <a:solidFill>
                    <a:schemeClr val="bg1"/>
                  </a:solidFill>
                  <a:prstDash val="solid"/>
                </a:ln>
                <a:solidFill>
                  <a:schemeClr val="bg1"/>
                </a:solidFill>
                <a:latin typeface="+mj-lt"/>
              </a:rPr>
              <a:t>Konklusioner</a:t>
            </a:r>
            <a:endParaRPr lang="da-DK" sz="2000" dirty="0">
              <a:ln w="9525">
                <a:solidFill>
                  <a:schemeClr val="bg1"/>
                </a:solidFill>
                <a:prstDash val="solid"/>
              </a:ln>
              <a:solidFill>
                <a:schemeClr val="bg1"/>
              </a:solidFill>
              <a:latin typeface="+mj-lt"/>
            </a:endParaRPr>
          </a:p>
        </p:txBody>
      </p:sp>
      <p:pic>
        <p:nvPicPr>
          <p:cNvPr id="8" name="Billede 7"/>
          <p:cNvPicPr>
            <a:picLocks noChangeAspect="1"/>
          </p:cNvPicPr>
          <p:nvPr/>
        </p:nvPicPr>
        <p:blipFill rotWithShape="1">
          <a:blip r:embed="rId2" cstate="print">
            <a:extLst>
              <a:ext uri="{28A0092B-C50C-407E-A947-70E740481C1C}">
                <a14:useLocalDpi xmlns:a14="http://schemas.microsoft.com/office/drawing/2010/main" val="0"/>
              </a:ext>
            </a:extLst>
          </a:blip>
          <a:srcRect t="9131" r="52065" b="26951"/>
          <a:stretch/>
        </p:blipFill>
        <p:spPr bwMode="auto">
          <a:xfrm>
            <a:off x="177955" y="864329"/>
            <a:ext cx="817200" cy="6128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85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VE powerpoint skabelon">
  <a:themeElements>
    <a:clrScheme name="VIVE farver">
      <a:dk1>
        <a:srgbClr val="666666"/>
      </a:dk1>
      <a:lt1>
        <a:srgbClr val="FFFFFF"/>
      </a:lt1>
      <a:dk2>
        <a:srgbClr val="F94B3A"/>
      </a:dk2>
      <a:lt2>
        <a:srgbClr val="F1F1F1"/>
      </a:lt2>
      <a:accent1>
        <a:srgbClr val="F94B3A"/>
      </a:accent1>
      <a:accent2>
        <a:srgbClr val="00AEB9"/>
      </a:accent2>
      <a:accent3>
        <a:srgbClr val="0076CE"/>
      </a:accent3>
      <a:accent4>
        <a:srgbClr val="C1D4E3"/>
      </a:accent4>
      <a:accent5>
        <a:srgbClr val="0A5E60"/>
      </a:accent5>
      <a:accent6>
        <a:srgbClr val="BADDE1"/>
      </a:accent6>
      <a:hlink>
        <a:srgbClr val="0076CE"/>
      </a:hlink>
      <a:folHlink>
        <a:srgbClr val="F94B3A"/>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666666"/>
        </a:dk1>
        <a:lt1>
          <a:srgbClr val="FFFFFF"/>
        </a:lt1>
        <a:dk2>
          <a:srgbClr val="FF3300"/>
        </a:dk2>
        <a:lt2>
          <a:srgbClr val="999999"/>
        </a:lt2>
        <a:accent1>
          <a:srgbClr val="FF3300"/>
        </a:accent1>
        <a:accent2>
          <a:srgbClr val="A9A9AA"/>
        </a:accent2>
        <a:accent3>
          <a:srgbClr val="FFFFFF"/>
        </a:accent3>
        <a:accent4>
          <a:srgbClr val="565656"/>
        </a:accent4>
        <a:accent5>
          <a:srgbClr val="FFADAA"/>
        </a:accent5>
        <a:accent6>
          <a:srgbClr val="99999A"/>
        </a:accent6>
        <a:hlink>
          <a:srgbClr val="666666"/>
        </a:hlink>
        <a:folHlink>
          <a:srgbClr val="73973D"/>
        </a:folHlink>
      </a:clrScheme>
      <a:clrMap bg1="lt1" tx1="dk1" bg2="lt2" tx2="dk2" accent1="accent1" accent2="accent2" accent3="accent3" accent4="accent4" accent5="accent5" accent6="accent6" hlink="hlink" folHlink="folHlink"/>
    </a:extraClrScheme>
    <a:extraClrScheme>
      <a:clrScheme name="Blank Presentation 2">
        <a:dk1>
          <a:srgbClr val="666666"/>
        </a:dk1>
        <a:lt1>
          <a:srgbClr val="FFFFFF"/>
        </a:lt1>
        <a:dk2>
          <a:srgbClr val="0099FF"/>
        </a:dk2>
        <a:lt2>
          <a:srgbClr val="999999"/>
        </a:lt2>
        <a:accent1>
          <a:srgbClr val="0099FF"/>
        </a:accent1>
        <a:accent2>
          <a:srgbClr val="A9A9AA"/>
        </a:accent2>
        <a:accent3>
          <a:srgbClr val="FFFFFF"/>
        </a:accent3>
        <a:accent4>
          <a:srgbClr val="565656"/>
        </a:accent4>
        <a:accent5>
          <a:srgbClr val="AACAFF"/>
        </a:accent5>
        <a:accent6>
          <a:srgbClr val="99999A"/>
        </a:accent6>
        <a:hlink>
          <a:srgbClr val="666666"/>
        </a:hlink>
        <a:folHlink>
          <a:srgbClr val="FF3300"/>
        </a:folHlink>
      </a:clrScheme>
      <a:clrMap bg1="lt1" tx1="dk1" bg2="lt2" tx2="dk2" accent1="accent1" accent2="accent2" accent3="accent3" accent4="accent4" accent5="accent5" accent6="accent6" hlink="hlink" folHlink="folHlink"/>
    </a:extraClrScheme>
    <a:extraClrScheme>
      <a:clrScheme name="Blank Presentation 3">
        <a:dk1>
          <a:srgbClr val="666666"/>
        </a:dk1>
        <a:lt1>
          <a:srgbClr val="FFFFFF"/>
        </a:lt1>
        <a:dk2>
          <a:srgbClr val="73973D"/>
        </a:dk2>
        <a:lt2>
          <a:srgbClr val="999999"/>
        </a:lt2>
        <a:accent1>
          <a:srgbClr val="73973D"/>
        </a:accent1>
        <a:accent2>
          <a:srgbClr val="A9A9AA"/>
        </a:accent2>
        <a:accent3>
          <a:srgbClr val="FFFFFF"/>
        </a:accent3>
        <a:accent4>
          <a:srgbClr val="565656"/>
        </a:accent4>
        <a:accent5>
          <a:srgbClr val="BCC9AF"/>
        </a:accent5>
        <a:accent6>
          <a:srgbClr val="99999A"/>
        </a:accent6>
        <a:hlink>
          <a:srgbClr val="666666"/>
        </a:hlink>
        <a:folHlink>
          <a:srgbClr val="FF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IVE præsentation" id="{759B1077-5858-4B22-A3F3-9AAD170C06A9}" vid="{C62F59A3-FDC9-4DF4-BC0B-301AB80E559E}"/>
    </a:ext>
  </a:extLst>
</a:theme>
</file>

<file path=ppt/theme/theme2.xml><?xml version="1.0" encoding="utf-8"?>
<a:theme xmlns:a="http://schemas.openxmlformats.org/drawingml/2006/main" name="Kontortema">
  <a:themeElements>
    <a:clrScheme name="VIVE farver">
      <a:dk1>
        <a:srgbClr val="666666"/>
      </a:dk1>
      <a:lt1>
        <a:srgbClr val="FFFFFF"/>
      </a:lt1>
      <a:dk2>
        <a:srgbClr val="F94B3A"/>
      </a:dk2>
      <a:lt2>
        <a:srgbClr val="F1F1F1"/>
      </a:lt2>
      <a:accent1>
        <a:srgbClr val="F94B3A"/>
      </a:accent1>
      <a:accent2>
        <a:srgbClr val="00AEB9"/>
      </a:accent2>
      <a:accent3>
        <a:srgbClr val="0076CE"/>
      </a:accent3>
      <a:accent4>
        <a:srgbClr val="C1D4E3"/>
      </a:accent4>
      <a:accent5>
        <a:srgbClr val="0A5E60"/>
      </a:accent5>
      <a:accent6>
        <a:srgbClr val="BADDE1"/>
      </a:accent6>
      <a:hlink>
        <a:srgbClr val="0076CE"/>
      </a:hlink>
      <a:folHlink>
        <a:srgbClr val="F94B3A"/>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VIVE farver">
      <a:dk1>
        <a:srgbClr val="666666"/>
      </a:dk1>
      <a:lt1>
        <a:srgbClr val="FFFFFF"/>
      </a:lt1>
      <a:dk2>
        <a:srgbClr val="F94B3A"/>
      </a:dk2>
      <a:lt2>
        <a:srgbClr val="F1F1F1"/>
      </a:lt2>
      <a:accent1>
        <a:srgbClr val="F94B3A"/>
      </a:accent1>
      <a:accent2>
        <a:srgbClr val="00AEB9"/>
      </a:accent2>
      <a:accent3>
        <a:srgbClr val="0076CE"/>
      </a:accent3>
      <a:accent4>
        <a:srgbClr val="C1D4E3"/>
      </a:accent4>
      <a:accent5>
        <a:srgbClr val="0A5E60"/>
      </a:accent5>
      <a:accent6>
        <a:srgbClr val="BADDE1"/>
      </a:accent6>
      <a:hlink>
        <a:srgbClr val="0076CE"/>
      </a:hlink>
      <a:folHlink>
        <a:srgbClr val="F94B3A"/>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VIVE præsentation</Template>
  <TotalTime>1828</TotalTime>
  <Words>2121</Words>
  <Application>Microsoft Office PowerPoint</Application>
  <PresentationFormat>Skærmshow (4:3)</PresentationFormat>
  <Paragraphs>292</Paragraphs>
  <Slides>18</Slides>
  <Notes>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18</vt:i4>
      </vt:variant>
    </vt:vector>
  </HeadingPairs>
  <TitlesOfParts>
    <vt:vector size="23" baseType="lpstr">
      <vt:lpstr>Arial</vt:lpstr>
      <vt:lpstr>Courier New</vt:lpstr>
      <vt:lpstr>Times New Roman</vt:lpstr>
      <vt:lpstr>Verdana</vt:lpstr>
      <vt:lpstr>VIVE powerpoint skabelon</vt:lpstr>
      <vt:lpstr>Kort introduktion til analysens konklusioner og spørgsmål til refleksion over egen praksis</vt:lpstr>
      <vt:lpstr>Indledning</vt:lpstr>
      <vt:lpstr>Fire fokusområder</vt:lpstr>
      <vt:lpstr>         Faglig strategi </vt:lpstr>
      <vt:lpstr>         Faglig strategi</vt:lpstr>
      <vt:lpstr>         Faglig strategi</vt:lpstr>
      <vt:lpstr>         Faglig strategi</vt:lpstr>
      <vt:lpstr>         Økonomistyringsmodeller</vt:lpstr>
      <vt:lpstr>         Økonomistyringsmodeller</vt:lpstr>
      <vt:lpstr>         Økonomistyringsmodeller</vt:lpstr>
      <vt:lpstr>         Økonomistyringsmodeller</vt:lpstr>
      <vt:lpstr>         Visitation</vt:lpstr>
      <vt:lpstr>         Visitation</vt:lpstr>
      <vt:lpstr>         Visitation</vt:lpstr>
      <vt:lpstr>         Visitation</vt:lpstr>
      <vt:lpstr>         Styringsinformation</vt:lpstr>
      <vt:lpstr>         Styringsinformation</vt:lpstr>
      <vt:lpstr>         Styringsinformation</vt:lpstr>
    </vt:vector>
  </TitlesOfParts>
  <Company>KORA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Eli Nørgaard</dc:creator>
  <cp:lastModifiedBy>Gladis Johansson</cp:lastModifiedBy>
  <cp:revision>178</cp:revision>
  <cp:lastPrinted>2017-12-13T11:34:58Z</cp:lastPrinted>
  <dcterms:created xsi:type="dcterms:W3CDTF">2017-11-22T07:55:25Z</dcterms:created>
  <dcterms:modified xsi:type="dcterms:W3CDTF">2018-01-26T13:26:58Z</dcterms:modified>
  <cp:contentStatus>Endelig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